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sldIdLst>
    <p:sldId id="256" r:id="rId5"/>
    <p:sldId id="265" r:id="rId6"/>
    <p:sldId id="266" r:id="rId7"/>
    <p:sldId id="340" r:id="rId8"/>
    <p:sldId id="269" r:id="rId9"/>
    <p:sldId id="268" r:id="rId10"/>
    <p:sldId id="271" r:id="rId11"/>
    <p:sldId id="262" r:id="rId12"/>
    <p:sldId id="263" r:id="rId13"/>
    <p:sldId id="331" r:id="rId14"/>
    <p:sldId id="270" r:id="rId15"/>
    <p:sldId id="259" r:id="rId16"/>
    <p:sldId id="285" r:id="rId17"/>
    <p:sldId id="346" r:id="rId18"/>
    <p:sldId id="284" r:id="rId19"/>
    <p:sldId id="347" r:id="rId20"/>
    <p:sldId id="290" r:id="rId21"/>
    <p:sldId id="291" r:id="rId22"/>
    <p:sldId id="336" r:id="rId23"/>
    <p:sldId id="339" r:id="rId24"/>
    <p:sldId id="345" r:id="rId25"/>
    <p:sldId id="332" r:id="rId26"/>
    <p:sldId id="333" r:id="rId27"/>
    <p:sldId id="337" r:id="rId28"/>
    <p:sldId id="338" r:id="rId29"/>
    <p:sldId id="310" r:id="rId30"/>
    <p:sldId id="342" r:id="rId31"/>
    <p:sldId id="313" r:id="rId32"/>
    <p:sldId id="264" r:id="rId33"/>
    <p:sldId id="341" r:id="rId34"/>
    <p:sldId id="274" r:id="rId35"/>
    <p:sldId id="275" r:id="rId36"/>
    <p:sldId id="311" r:id="rId37"/>
    <p:sldId id="319" r:id="rId38"/>
    <p:sldId id="314" r:id="rId39"/>
    <p:sldId id="315" r:id="rId40"/>
    <p:sldId id="317" r:id="rId41"/>
    <p:sldId id="295" r:id="rId42"/>
    <p:sldId id="312" r:id="rId43"/>
    <p:sldId id="307" r:id="rId44"/>
    <p:sldId id="296" r:id="rId45"/>
    <p:sldId id="297" r:id="rId46"/>
    <p:sldId id="260" r:id="rId47"/>
    <p:sldId id="298" r:id="rId48"/>
    <p:sldId id="299" r:id="rId49"/>
    <p:sldId id="300" r:id="rId50"/>
    <p:sldId id="301" r:id="rId51"/>
    <p:sldId id="288" r:id="rId52"/>
    <p:sldId id="309" r:id="rId53"/>
    <p:sldId id="305" r:id="rId54"/>
    <p:sldId id="287" r:id="rId55"/>
    <p:sldId id="272" r:id="rId56"/>
    <p:sldId id="257" r:id="rId57"/>
    <p:sldId id="343" r:id="rId58"/>
    <p:sldId id="303" r:id="rId59"/>
    <p:sldId id="294" r:id="rId60"/>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0"/>
    <p:restoredTop sz="94522"/>
  </p:normalViewPr>
  <p:slideViewPr>
    <p:cSldViewPr snapToGrid="0">
      <p:cViewPr varScale="1">
        <p:scale>
          <a:sx n="105" d="100"/>
          <a:sy n="105" d="100"/>
        </p:scale>
        <p:origin x="656" y="200"/>
      </p:cViewPr>
      <p:guideLst/>
    </p:cSldViewPr>
  </p:slideViewPr>
  <p:outlineViewPr>
    <p:cViewPr>
      <p:scale>
        <a:sx n="33" d="100"/>
        <a:sy n="33" d="100"/>
      </p:scale>
      <p:origin x="0" y="-664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6F0FC0E6-302C-46A7-BDCB-465E538015E3}"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CC72DB6-A78A-4674-A91A-36EC2D9DA8C2}">
      <dgm:prSet custT="1"/>
      <dgm:spPr/>
      <dgm:t>
        <a:bodyPr/>
        <a:lstStyle/>
        <a:p>
          <a:r>
            <a:rPr lang="en-GB" sz="2000" b="1" dirty="0">
              <a:latin typeface="Times New Roman" panose="02020603050405020304" pitchFamily="18" charset="0"/>
              <a:cs typeface="Times New Roman" panose="02020603050405020304" pitchFamily="18" charset="0"/>
            </a:rPr>
            <a:t>Integration</a:t>
          </a:r>
          <a:r>
            <a:rPr lang="en-GB" sz="2000" dirty="0">
              <a:latin typeface="Times New Roman" panose="02020603050405020304" pitchFamily="18" charset="0"/>
              <a:cs typeface="Times New Roman" panose="02020603050405020304" pitchFamily="18" charset="0"/>
            </a:rPr>
            <a:t>: The system will be integrated with multimodal Large Language Models (LLMs) like GPT-4 for enhanced detection.</a:t>
          </a:r>
          <a:endParaRPr lang="en-US" sz="2000" dirty="0">
            <a:latin typeface="Times New Roman" panose="02020603050405020304" pitchFamily="18" charset="0"/>
            <a:cs typeface="Times New Roman" panose="02020603050405020304" pitchFamily="18" charset="0"/>
          </a:endParaRPr>
        </a:p>
      </dgm:t>
    </dgm:pt>
    <dgm:pt modelId="{7F2B50C1-1ABE-4933-B550-774E1B2DAB77}" type="parTrans" cxnId="{DD03A440-AE04-4C50-8F7C-8E814B11817C}">
      <dgm:prSet/>
      <dgm:spPr/>
      <dgm:t>
        <a:bodyPr/>
        <a:lstStyle/>
        <a:p>
          <a:endParaRPr lang="en-US"/>
        </a:p>
      </dgm:t>
    </dgm:pt>
    <dgm:pt modelId="{DEFA9983-FC3A-439E-98CE-163432B23E8D}" type="sibTrans" cxnId="{DD03A440-AE04-4C50-8F7C-8E814B11817C}">
      <dgm:prSet/>
      <dgm:spPr/>
      <dgm:t>
        <a:bodyPr/>
        <a:lstStyle/>
        <a:p>
          <a:endParaRPr lang="en-US"/>
        </a:p>
      </dgm:t>
    </dgm:pt>
    <dgm:pt modelId="{9F52FE0A-08F5-45B7-9335-AA5799B07988}">
      <dgm:prSet custT="1"/>
      <dgm:spPr/>
      <dgm:t>
        <a:bodyPr/>
        <a:lstStyle/>
        <a:p>
          <a:r>
            <a:rPr lang="en-GB" sz="2000" b="1" dirty="0">
              <a:latin typeface="Times New Roman" panose="02020603050405020304" pitchFamily="18" charset="0"/>
              <a:cs typeface="Times New Roman" panose="02020603050405020304" pitchFamily="18" charset="0"/>
            </a:rPr>
            <a:t>Outcome</a:t>
          </a:r>
          <a:r>
            <a:rPr lang="en-GB" sz="2000" dirty="0">
              <a:latin typeface="Times New Roman" panose="02020603050405020304" pitchFamily="18" charset="0"/>
              <a:cs typeface="Times New Roman" panose="02020603050405020304" pitchFamily="18" charset="0"/>
            </a:rPr>
            <a:t>: Supporting metacognition and mental health care through personalized feedback and dialogue.</a:t>
          </a:r>
          <a:endParaRPr lang="en-US" sz="2000" dirty="0">
            <a:latin typeface="Times New Roman" panose="02020603050405020304" pitchFamily="18" charset="0"/>
            <a:cs typeface="Times New Roman" panose="02020603050405020304" pitchFamily="18" charset="0"/>
          </a:endParaRPr>
        </a:p>
      </dgm:t>
    </dgm:pt>
    <dgm:pt modelId="{4CA57E69-9ACE-4B04-BE47-CF985C67ABB7}" type="parTrans" cxnId="{BDDF738A-3F91-4332-8AFA-09F895919418}">
      <dgm:prSet/>
      <dgm:spPr/>
      <dgm:t>
        <a:bodyPr/>
        <a:lstStyle/>
        <a:p>
          <a:endParaRPr lang="en-US"/>
        </a:p>
      </dgm:t>
    </dgm:pt>
    <dgm:pt modelId="{99FC6E0B-6E69-4499-8DD4-5870A85A9C82}" type="sibTrans" cxnId="{BDDF738A-3F91-4332-8AFA-09F895919418}">
      <dgm:prSet/>
      <dgm:spPr/>
      <dgm:t>
        <a:bodyPr/>
        <a:lstStyle/>
        <a:p>
          <a:endParaRPr lang="en-US"/>
        </a:p>
      </dgm:t>
    </dgm:pt>
    <dgm:pt modelId="{C27F5404-54BF-4236-BF49-83725651F5F6}">
      <dgm:prSet custT="1"/>
      <dgm:spPr/>
      <dgm:t>
        <a:bodyPr/>
        <a:lstStyle/>
        <a:p>
          <a:r>
            <a:rPr lang="en-GB" sz="2000" b="1" dirty="0">
              <a:latin typeface="Times New Roman" panose="02020603050405020304" pitchFamily="18" charset="0"/>
              <a:cs typeface="Times New Roman" panose="02020603050405020304" pitchFamily="18" charset="0"/>
            </a:rPr>
            <a:t>Goal</a:t>
          </a:r>
          <a:r>
            <a:rPr lang="en-GB" sz="2000"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To develop a system that estimates and visualizes user stress levels using Social Signal Processing (SSP) techniques, including voice analysis for both linguistic (text-based) and paralinguistic (audio-based).</a:t>
          </a:r>
          <a:endParaRPr lang="en-US" sz="1800" dirty="0">
            <a:latin typeface="Times New Roman" panose="02020603050405020304" pitchFamily="18" charset="0"/>
            <a:cs typeface="Times New Roman" panose="02020603050405020304" pitchFamily="18" charset="0"/>
          </a:endParaRPr>
        </a:p>
      </dgm:t>
    </dgm:pt>
    <dgm:pt modelId="{643783D2-9DD8-4891-A1ED-37CB3A1B7DB6}" type="sibTrans" cxnId="{418773DB-055A-4281-BCC5-80FB6A623A6F}">
      <dgm:prSet/>
      <dgm:spPr/>
      <dgm:t>
        <a:bodyPr/>
        <a:lstStyle/>
        <a:p>
          <a:endParaRPr lang="en-US"/>
        </a:p>
      </dgm:t>
    </dgm:pt>
    <dgm:pt modelId="{32AE5277-E936-4D06-86F0-05B0BD6279D7}" type="parTrans" cxnId="{418773DB-055A-4281-BCC5-80FB6A623A6F}">
      <dgm:prSet/>
      <dgm:spPr/>
      <dgm:t>
        <a:bodyPr/>
        <a:lstStyle/>
        <a:p>
          <a:endParaRPr lang="en-US"/>
        </a:p>
      </dgm:t>
    </dgm:pt>
    <dgm:pt modelId="{B2187375-8200-4A7C-A598-B0B8441FBBA4}" type="pres">
      <dgm:prSet presAssocID="{6F0FC0E6-302C-46A7-BDCB-465E538015E3}" presName="root" presStyleCnt="0">
        <dgm:presLayoutVars>
          <dgm:dir/>
          <dgm:resizeHandles val="exact"/>
        </dgm:presLayoutVars>
      </dgm:prSet>
      <dgm:spPr/>
    </dgm:pt>
    <dgm:pt modelId="{071879C5-94EE-4049-A4CF-ECE6043E373E}" type="pres">
      <dgm:prSet presAssocID="{C27F5404-54BF-4236-BF49-83725651F5F6}" presName="compNode" presStyleCnt="0"/>
      <dgm:spPr/>
    </dgm:pt>
    <dgm:pt modelId="{E6FE915E-E660-4CC7-B72D-360D839CD1BD}" type="pres">
      <dgm:prSet presAssocID="{C27F5404-54BF-4236-BF49-83725651F5F6}" presName="iconRect" presStyleLbl="node1" presStyleIdx="0" presStyleCnt="3" custScaleY="141479" custLinFactNeighborX="18289" custLinFactNeighborY="-3983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1814829A-31DB-4238-97EE-8CC04C703382}" type="pres">
      <dgm:prSet presAssocID="{C27F5404-54BF-4236-BF49-83725651F5F6}" presName="spaceRect" presStyleCnt="0"/>
      <dgm:spPr/>
    </dgm:pt>
    <dgm:pt modelId="{A4A5EE80-4C1A-44E6-AE9A-AF85D91ADF87}" type="pres">
      <dgm:prSet presAssocID="{C27F5404-54BF-4236-BF49-83725651F5F6}" presName="textRect" presStyleLbl="revTx" presStyleIdx="0" presStyleCnt="3" custScaleX="231078" custScaleY="116529" custLinFactNeighborX="12735" custLinFactNeighborY="-13616">
        <dgm:presLayoutVars>
          <dgm:chMax val="1"/>
          <dgm:chPref val="1"/>
        </dgm:presLayoutVars>
      </dgm:prSet>
      <dgm:spPr/>
    </dgm:pt>
    <dgm:pt modelId="{2A7BA9AB-CCD7-481C-A758-3930E5097CA7}" type="pres">
      <dgm:prSet presAssocID="{643783D2-9DD8-4891-A1ED-37CB3A1B7DB6}" presName="sibTrans" presStyleCnt="0"/>
      <dgm:spPr/>
    </dgm:pt>
    <dgm:pt modelId="{43E89B91-0D68-48BD-BC9C-CD5787A9B253}" type="pres">
      <dgm:prSet presAssocID="{3CC72DB6-A78A-4674-A91A-36EC2D9DA8C2}" presName="compNode" presStyleCnt="0"/>
      <dgm:spPr/>
    </dgm:pt>
    <dgm:pt modelId="{43D00843-B0BA-456E-9F10-E3A0EE06AB09}" type="pres">
      <dgm:prSet presAssocID="{3CC72DB6-A78A-4674-A91A-36EC2D9DA8C2}" presName="iconRect" presStyleLbl="node1" presStyleIdx="1" presStyleCnt="3" custScaleY="198698" custLinFactNeighborX="24607" custLinFactNeighborY="-3179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BA4F27F9-3BE6-48EC-9554-81366D13D584}" type="pres">
      <dgm:prSet presAssocID="{3CC72DB6-A78A-4674-A91A-36EC2D9DA8C2}" presName="spaceRect" presStyleCnt="0"/>
      <dgm:spPr/>
    </dgm:pt>
    <dgm:pt modelId="{E98A6E02-61D1-48D7-AC30-0334F0AC783C}" type="pres">
      <dgm:prSet presAssocID="{3CC72DB6-A78A-4674-A91A-36EC2D9DA8C2}" presName="textRect" presStyleLbl="revTx" presStyleIdx="1" presStyleCnt="3" custScaleX="235381" custScaleY="129859" custLinFactNeighborX="12299" custLinFactNeighborY="9302">
        <dgm:presLayoutVars>
          <dgm:chMax val="1"/>
          <dgm:chPref val="1"/>
        </dgm:presLayoutVars>
      </dgm:prSet>
      <dgm:spPr/>
    </dgm:pt>
    <dgm:pt modelId="{0D4A6DC8-31BA-46F0-A0AE-C0FEE6962DB9}" type="pres">
      <dgm:prSet presAssocID="{DEFA9983-FC3A-439E-98CE-163432B23E8D}" presName="sibTrans" presStyleCnt="0"/>
      <dgm:spPr/>
    </dgm:pt>
    <dgm:pt modelId="{CEF833E3-2EC9-4C99-9CE0-54E4B672CA03}" type="pres">
      <dgm:prSet presAssocID="{9F52FE0A-08F5-45B7-9335-AA5799B07988}" presName="compNode" presStyleCnt="0"/>
      <dgm:spPr/>
    </dgm:pt>
    <dgm:pt modelId="{B4F29CCE-E84E-4D80-9773-BECA8D8A9C7C}" type="pres">
      <dgm:prSet presAssocID="{9F52FE0A-08F5-45B7-9335-AA5799B07988}" presName="iconRect" presStyleLbl="node1" presStyleIdx="2" presStyleCnt="3" custScaleX="225420" custScaleY="145115" custLinFactNeighborX="-12966" custLinFactNeighborY="-300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3AA499C1-0F22-4520-8384-36DC87BF233A}" type="pres">
      <dgm:prSet presAssocID="{9F52FE0A-08F5-45B7-9335-AA5799B07988}" presName="spaceRect" presStyleCnt="0"/>
      <dgm:spPr/>
    </dgm:pt>
    <dgm:pt modelId="{9A4FF657-9FFF-43CE-90F6-40155726762A}" type="pres">
      <dgm:prSet presAssocID="{9F52FE0A-08F5-45B7-9335-AA5799B07988}" presName="textRect" presStyleLbl="revTx" presStyleIdx="2" presStyleCnt="3" custScaleX="230491" custScaleY="116345" custLinFactNeighborX="9861" custLinFactNeighborY="986">
        <dgm:presLayoutVars>
          <dgm:chMax val="1"/>
          <dgm:chPref val="1"/>
        </dgm:presLayoutVars>
      </dgm:prSet>
      <dgm:spPr/>
    </dgm:pt>
  </dgm:ptLst>
  <dgm:cxnLst>
    <dgm:cxn modelId="{FFBEF71B-4880-44A9-AB32-408E92CF891F}" type="presOf" srcId="{C27F5404-54BF-4236-BF49-83725651F5F6}" destId="{A4A5EE80-4C1A-44E6-AE9A-AF85D91ADF87}" srcOrd="0" destOrd="0" presId="urn:microsoft.com/office/officeart/2018/2/layout/IconLabelList"/>
    <dgm:cxn modelId="{DD03A440-AE04-4C50-8F7C-8E814B11817C}" srcId="{6F0FC0E6-302C-46A7-BDCB-465E538015E3}" destId="{3CC72DB6-A78A-4674-A91A-36EC2D9DA8C2}" srcOrd="1" destOrd="0" parTransId="{7F2B50C1-1ABE-4933-B550-774E1B2DAB77}" sibTransId="{DEFA9983-FC3A-439E-98CE-163432B23E8D}"/>
    <dgm:cxn modelId="{BDDF738A-3F91-4332-8AFA-09F895919418}" srcId="{6F0FC0E6-302C-46A7-BDCB-465E538015E3}" destId="{9F52FE0A-08F5-45B7-9335-AA5799B07988}" srcOrd="2" destOrd="0" parTransId="{4CA57E69-9ACE-4B04-BE47-CF985C67ABB7}" sibTransId="{99FC6E0B-6E69-4499-8DD4-5870A85A9C82}"/>
    <dgm:cxn modelId="{66EBBFCD-E0A3-4928-846D-3A0B0D93B04B}" type="presOf" srcId="{6F0FC0E6-302C-46A7-BDCB-465E538015E3}" destId="{B2187375-8200-4A7C-A598-B0B8441FBBA4}" srcOrd="0" destOrd="0" presId="urn:microsoft.com/office/officeart/2018/2/layout/IconLabelList"/>
    <dgm:cxn modelId="{418773DB-055A-4281-BCC5-80FB6A623A6F}" srcId="{6F0FC0E6-302C-46A7-BDCB-465E538015E3}" destId="{C27F5404-54BF-4236-BF49-83725651F5F6}" srcOrd="0" destOrd="0" parTransId="{32AE5277-E936-4D06-86F0-05B0BD6279D7}" sibTransId="{643783D2-9DD8-4891-A1ED-37CB3A1B7DB6}"/>
    <dgm:cxn modelId="{C71994DC-0AE0-42F0-A776-2E49080DE2B8}" type="presOf" srcId="{9F52FE0A-08F5-45B7-9335-AA5799B07988}" destId="{9A4FF657-9FFF-43CE-90F6-40155726762A}" srcOrd="0" destOrd="0" presId="urn:microsoft.com/office/officeart/2018/2/layout/IconLabelList"/>
    <dgm:cxn modelId="{912466EA-8D6D-409E-87B8-B2C0BEB98D9D}" type="presOf" srcId="{3CC72DB6-A78A-4674-A91A-36EC2D9DA8C2}" destId="{E98A6E02-61D1-48D7-AC30-0334F0AC783C}" srcOrd="0" destOrd="0" presId="urn:microsoft.com/office/officeart/2018/2/layout/IconLabelList"/>
    <dgm:cxn modelId="{4E8B1D72-66D8-4FCB-BF19-86304C4E0F04}" type="presParOf" srcId="{B2187375-8200-4A7C-A598-B0B8441FBBA4}" destId="{071879C5-94EE-4049-A4CF-ECE6043E373E}" srcOrd="0" destOrd="0" presId="urn:microsoft.com/office/officeart/2018/2/layout/IconLabelList"/>
    <dgm:cxn modelId="{B97E1DC0-99C8-4B3E-B20D-F7024C5B181A}" type="presParOf" srcId="{071879C5-94EE-4049-A4CF-ECE6043E373E}" destId="{E6FE915E-E660-4CC7-B72D-360D839CD1BD}" srcOrd="0" destOrd="0" presId="urn:microsoft.com/office/officeart/2018/2/layout/IconLabelList"/>
    <dgm:cxn modelId="{1A1C6196-D402-4DD9-88F5-B1784E684501}" type="presParOf" srcId="{071879C5-94EE-4049-A4CF-ECE6043E373E}" destId="{1814829A-31DB-4238-97EE-8CC04C703382}" srcOrd="1" destOrd="0" presId="urn:microsoft.com/office/officeart/2018/2/layout/IconLabelList"/>
    <dgm:cxn modelId="{03FE7B75-1886-4B99-A6A2-8996A517F747}" type="presParOf" srcId="{071879C5-94EE-4049-A4CF-ECE6043E373E}" destId="{A4A5EE80-4C1A-44E6-AE9A-AF85D91ADF87}" srcOrd="2" destOrd="0" presId="urn:microsoft.com/office/officeart/2018/2/layout/IconLabelList"/>
    <dgm:cxn modelId="{A2C94EF9-28ED-41C7-81BA-3CF3A83CD1B5}" type="presParOf" srcId="{B2187375-8200-4A7C-A598-B0B8441FBBA4}" destId="{2A7BA9AB-CCD7-481C-A758-3930E5097CA7}" srcOrd="1" destOrd="0" presId="urn:microsoft.com/office/officeart/2018/2/layout/IconLabelList"/>
    <dgm:cxn modelId="{B7288444-49C8-4933-9932-73C04B8A3BE1}" type="presParOf" srcId="{B2187375-8200-4A7C-A598-B0B8441FBBA4}" destId="{43E89B91-0D68-48BD-BC9C-CD5787A9B253}" srcOrd="2" destOrd="0" presId="urn:microsoft.com/office/officeart/2018/2/layout/IconLabelList"/>
    <dgm:cxn modelId="{BE7D4D03-C36A-44EA-87EF-C5DF150DD1AB}" type="presParOf" srcId="{43E89B91-0D68-48BD-BC9C-CD5787A9B253}" destId="{43D00843-B0BA-456E-9F10-E3A0EE06AB09}" srcOrd="0" destOrd="0" presId="urn:microsoft.com/office/officeart/2018/2/layout/IconLabelList"/>
    <dgm:cxn modelId="{8DDA8C31-E954-4A34-8D47-EDEBBB8B9FDB}" type="presParOf" srcId="{43E89B91-0D68-48BD-BC9C-CD5787A9B253}" destId="{BA4F27F9-3BE6-48EC-9554-81366D13D584}" srcOrd="1" destOrd="0" presId="urn:microsoft.com/office/officeart/2018/2/layout/IconLabelList"/>
    <dgm:cxn modelId="{11736474-865D-40FA-8B8C-566442D187BF}" type="presParOf" srcId="{43E89B91-0D68-48BD-BC9C-CD5787A9B253}" destId="{E98A6E02-61D1-48D7-AC30-0334F0AC783C}" srcOrd="2" destOrd="0" presId="urn:microsoft.com/office/officeart/2018/2/layout/IconLabelList"/>
    <dgm:cxn modelId="{F8B96384-B285-4CED-A832-804EB3415EFE}" type="presParOf" srcId="{B2187375-8200-4A7C-A598-B0B8441FBBA4}" destId="{0D4A6DC8-31BA-46F0-A0AE-C0FEE6962DB9}" srcOrd="3" destOrd="0" presId="urn:microsoft.com/office/officeart/2018/2/layout/IconLabelList"/>
    <dgm:cxn modelId="{99D26322-C577-48B4-AB01-DE5BB4D4F698}" type="presParOf" srcId="{B2187375-8200-4A7C-A598-B0B8441FBBA4}" destId="{CEF833E3-2EC9-4C99-9CE0-54E4B672CA03}" srcOrd="4" destOrd="0" presId="urn:microsoft.com/office/officeart/2018/2/layout/IconLabelList"/>
    <dgm:cxn modelId="{C0478296-2839-437A-B70F-F230243D2997}" type="presParOf" srcId="{CEF833E3-2EC9-4C99-9CE0-54E4B672CA03}" destId="{B4F29CCE-E84E-4D80-9773-BECA8D8A9C7C}" srcOrd="0" destOrd="0" presId="urn:microsoft.com/office/officeart/2018/2/layout/IconLabelList"/>
    <dgm:cxn modelId="{A9605151-9779-40C7-AE77-B836E78BC566}" type="presParOf" srcId="{CEF833E3-2EC9-4C99-9CE0-54E4B672CA03}" destId="{3AA499C1-0F22-4520-8384-36DC87BF233A}" srcOrd="1" destOrd="0" presId="urn:microsoft.com/office/officeart/2018/2/layout/IconLabelList"/>
    <dgm:cxn modelId="{A8BDD17A-B289-4F86-93B8-34B1D0CB4A58}" type="presParOf" srcId="{CEF833E3-2EC9-4C99-9CE0-54E4B672CA03}" destId="{9A4FF657-9FFF-43CE-90F6-4015572676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C0F9B5-6B46-47FF-9998-4FA609EA260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D1B2113-60EA-4393-94F8-5DF95087E3FB}">
      <dgm:prSet/>
      <dgm:spPr/>
      <dgm:t>
        <a:bodyPr/>
        <a:lstStyle/>
        <a:p>
          <a:r>
            <a:rPr lang="en-GB" b="1" dirty="0">
              <a:latin typeface="Times New Roman" panose="02020603050405020304" pitchFamily="18" charset="0"/>
              <a:cs typeface="Times New Roman" panose="02020603050405020304" pitchFamily="18" charset="0"/>
            </a:rPr>
            <a:t>GPT-4o</a:t>
          </a:r>
          <a:r>
            <a:rPr lang="en-GB" dirty="0">
              <a:latin typeface="Times New Roman" panose="02020603050405020304" pitchFamily="18" charset="0"/>
              <a:cs typeface="Times New Roman" panose="02020603050405020304" pitchFamily="18" charset="0"/>
            </a:rPr>
            <a:t>:Powerful in understanding context from multimodal inputs (text, voice, and visual data).</a:t>
          </a:r>
          <a:endParaRPr lang="en-US" dirty="0">
            <a:latin typeface="Times New Roman" panose="02020603050405020304" pitchFamily="18" charset="0"/>
            <a:cs typeface="Times New Roman" panose="02020603050405020304" pitchFamily="18" charset="0"/>
          </a:endParaRPr>
        </a:p>
      </dgm:t>
    </dgm:pt>
    <dgm:pt modelId="{2C47AE00-A91B-4385-807E-8ECAB470F3D2}" type="parTrans" cxnId="{2FFCFFCA-D2AC-4EFC-A7D2-E7E6A443B862}">
      <dgm:prSet/>
      <dgm:spPr/>
      <dgm:t>
        <a:bodyPr/>
        <a:lstStyle/>
        <a:p>
          <a:endParaRPr lang="en-US"/>
        </a:p>
      </dgm:t>
    </dgm:pt>
    <dgm:pt modelId="{911C82F9-6836-46FB-BEDD-E4A76B6DB6C9}" type="sibTrans" cxnId="{2FFCFFCA-D2AC-4EFC-A7D2-E7E6A443B862}">
      <dgm:prSet/>
      <dgm:spPr/>
      <dgm:t>
        <a:bodyPr/>
        <a:lstStyle/>
        <a:p>
          <a:endParaRPr lang="en-US"/>
        </a:p>
      </dgm:t>
    </dgm:pt>
    <dgm:pt modelId="{C09F3FC3-E88A-4FB3-935D-8CAE9548601F}">
      <dgm:prSet/>
      <dgm:spPr/>
      <dgm:t>
        <a:bodyPr/>
        <a:lstStyle/>
        <a:p>
          <a:r>
            <a:rPr lang="en-GB" b="1" dirty="0">
              <a:latin typeface="Times New Roman" panose="02020603050405020304" pitchFamily="18" charset="0"/>
              <a:cs typeface="Times New Roman" panose="02020603050405020304" pitchFamily="18" charset="0"/>
            </a:rPr>
            <a:t>LLM Capabilities</a:t>
          </a:r>
          <a:r>
            <a:rPr lang="en-GB" dirty="0">
              <a:latin typeface="Times New Roman" panose="02020603050405020304" pitchFamily="18" charset="0"/>
              <a:cs typeface="Times New Roman" panose="02020603050405020304" pitchFamily="18" charset="0"/>
            </a:rPr>
            <a:t>: Enhances interpretation of stress-related signals.</a:t>
          </a:r>
          <a:endParaRPr lang="en-US" dirty="0">
            <a:latin typeface="Times New Roman" panose="02020603050405020304" pitchFamily="18" charset="0"/>
            <a:cs typeface="Times New Roman" panose="02020603050405020304" pitchFamily="18" charset="0"/>
          </a:endParaRPr>
        </a:p>
      </dgm:t>
    </dgm:pt>
    <dgm:pt modelId="{9B56C36B-1CFC-46AC-859D-5F011C7F1BAA}" type="parTrans" cxnId="{99F240C4-8427-49A0-9263-5426F8E84271}">
      <dgm:prSet/>
      <dgm:spPr/>
      <dgm:t>
        <a:bodyPr/>
        <a:lstStyle/>
        <a:p>
          <a:endParaRPr lang="en-US"/>
        </a:p>
      </dgm:t>
    </dgm:pt>
    <dgm:pt modelId="{59D0AEA6-648A-44F3-9BC5-6E638038138D}" type="sibTrans" cxnId="{99F240C4-8427-49A0-9263-5426F8E84271}">
      <dgm:prSet/>
      <dgm:spPr/>
      <dgm:t>
        <a:bodyPr/>
        <a:lstStyle/>
        <a:p>
          <a:endParaRPr lang="en-US"/>
        </a:p>
      </dgm:t>
    </dgm:pt>
    <dgm:pt modelId="{85496F6B-7556-4AD6-8E97-D8501B02D2BA}">
      <dgm:prSet/>
      <dgm:spPr/>
      <dgm:t>
        <a:bodyPr/>
        <a:lstStyle/>
        <a:p>
          <a:r>
            <a:rPr lang="en-GB" dirty="0">
              <a:latin typeface="Times New Roman" panose="02020603050405020304" pitchFamily="18" charset="0"/>
              <a:cs typeface="Times New Roman" panose="02020603050405020304" pitchFamily="18" charset="0"/>
            </a:rPr>
            <a:t>Adapts to personalized mental health profiles and patterns over time.</a:t>
          </a:r>
          <a:endParaRPr lang="en-US" dirty="0">
            <a:latin typeface="Times New Roman" panose="02020603050405020304" pitchFamily="18" charset="0"/>
            <a:cs typeface="Times New Roman" panose="02020603050405020304" pitchFamily="18" charset="0"/>
          </a:endParaRPr>
        </a:p>
      </dgm:t>
    </dgm:pt>
    <dgm:pt modelId="{3E9BA7AC-C04A-4EA2-9D3A-B291A14D18D1}" type="parTrans" cxnId="{0408A5B1-25EF-40EB-A113-5D3C851A0A3F}">
      <dgm:prSet/>
      <dgm:spPr/>
      <dgm:t>
        <a:bodyPr/>
        <a:lstStyle/>
        <a:p>
          <a:endParaRPr lang="en-US"/>
        </a:p>
      </dgm:t>
    </dgm:pt>
    <dgm:pt modelId="{FCEDC792-5C6D-4D4B-A2C1-0362C7181919}" type="sibTrans" cxnId="{0408A5B1-25EF-40EB-A113-5D3C851A0A3F}">
      <dgm:prSet/>
      <dgm:spPr/>
      <dgm:t>
        <a:bodyPr/>
        <a:lstStyle/>
        <a:p>
          <a:endParaRPr lang="en-US"/>
        </a:p>
      </dgm:t>
    </dgm:pt>
    <dgm:pt modelId="{5E116EA3-3FB4-460E-8DC3-44ECEBEE2578}">
      <dgm:prSet/>
      <dgm:spPr/>
      <dgm:t>
        <a:bodyPr/>
        <a:lstStyle/>
        <a:p>
          <a:r>
            <a:rPr lang="en-GB" b="1" dirty="0">
              <a:latin typeface="Times New Roman" panose="02020603050405020304" pitchFamily="18" charset="0"/>
              <a:cs typeface="Times New Roman" panose="02020603050405020304" pitchFamily="18" charset="0"/>
            </a:rPr>
            <a:t>Output</a:t>
          </a:r>
          <a:r>
            <a:rPr lang="en-GB" dirty="0">
              <a:latin typeface="Times New Roman" panose="02020603050405020304" pitchFamily="18" charset="0"/>
              <a:cs typeface="Times New Roman" panose="02020603050405020304" pitchFamily="18" charset="0"/>
            </a:rPr>
            <a:t>: Generates real-time suggestions for stress management ( relaxation techniques, cognitive reframing).</a:t>
          </a:r>
          <a:endParaRPr lang="en-US" dirty="0">
            <a:latin typeface="Times New Roman" panose="02020603050405020304" pitchFamily="18" charset="0"/>
            <a:cs typeface="Times New Roman" panose="02020603050405020304" pitchFamily="18" charset="0"/>
          </a:endParaRPr>
        </a:p>
      </dgm:t>
    </dgm:pt>
    <dgm:pt modelId="{29E30AB3-B193-4B89-BA56-B260C6BCDFAE}" type="parTrans" cxnId="{A57C828F-4C92-40F7-BF2F-08130EC0AB9F}">
      <dgm:prSet/>
      <dgm:spPr/>
      <dgm:t>
        <a:bodyPr/>
        <a:lstStyle/>
        <a:p>
          <a:endParaRPr lang="en-US"/>
        </a:p>
      </dgm:t>
    </dgm:pt>
    <dgm:pt modelId="{C2C242DE-4722-420D-9A75-2A8209EBE839}" type="sibTrans" cxnId="{A57C828F-4C92-40F7-BF2F-08130EC0AB9F}">
      <dgm:prSet/>
      <dgm:spPr/>
      <dgm:t>
        <a:bodyPr/>
        <a:lstStyle/>
        <a:p>
          <a:endParaRPr lang="en-US"/>
        </a:p>
      </dgm:t>
    </dgm:pt>
    <dgm:pt modelId="{232AF7B7-8B16-4BB6-A974-368959AE7867}" type="pres">
      <dgm:prSet presAssocID="{BFC0F9B5-6B46-47FF-9998-4FA609EA260C}" presName="root" presStyleCnt="0">
        <dgm:presLayoutVars>
          <dgm:dir/>
          <dgm:resizeHandles val="exact"/>
        </dgm:presLayoutVars>
      </dgm:prSet>
      <dgm:spPr/>
    </dgm:pt>
    <dgm:pt modelId="{B4FE9303-6835-4CCD-86C4-D4CE7371E471}" type="pres">
      <dgm:prSet presAssocID="{BFC0F9B5-6B46-47FF-9998-4FA609EA260C}" presName="container" presStyleCnt="0">
        <dgm:presLayoutVars>
          <dgm:dir/>
          <dgm:resizeHandles val="exact"/>
        </dgm:presLayoutVars>
      </dgm:prSet>
      <dgm:spPr/>
    </dgm:pt>
    <dgm:pt modelId="{8EFF5B63-213D-4C03-8971-CF58C9E8CC30}" type="pres">
      <dgm:prSet presAssocID="{DD1B2113-60EA-4393-94F8-5DF95087E3FB}" presName="compNode" presStyleCnt="0"/>
      <dgm:spPr/>
    </dgm:pt>
    <dgm:pt modelId="{73097D2B-2524-4E9C-AFD5-7046DFB20084}" type="pres">
      <dgm:prSet presAssocID="{DD1B2113-60EA-4393-94F8-5DF95087E3FB}" presName="iconBgRect" presStyleLbl="bgShp" presStyleIdx="0" presStyleCnt="4"/>
      <dgm:spPr/>
    </dgm:pt>
    <dgm:pt modelId="{EA07AEF6-A49B-44CF-A287-CBFB9E02C70C}" type="pres">
      <dgm:prSet presAssocID="{DD1B2113-60EA-4393-94F8-5DF95087E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6FC5CDBF-285F-4B7D-AD78-86FA17BD380B}" type="pres">
      <dgm:prSet presAssocID="{DD1B2113-60EA-4393-94F8-5DF95087E3FB}" presName="spaceRect" presStyleCnt="0"/>
      <dgm:spPr/>
    </dgm:pt>
    <dgm:pt modelId="{6EFF3D54-14E3-4AF9-9E0B-56DB1AE8A284}" type="pres">
      <dgm:prSet presAssocID="{DD1B2113-60EA-4393-94F8-5DF95087E3FB}" presName="textRect" presStyleLbl="revTx" presStyleIdx="0" presStyleCnt="4">
        <dgm:presLayoutVars>
          <dgm:chMax val="1"/>
          <dgm:chPref val="1"/>
        </dgm:presLayoutVars>
      </dgm:prSet>
      <dgm:spPr/>
    </dgm:pt>
    <dgm:pt modelId="{01EFCAA1-802D-4AA5-80C9-A8DDD91B3853}" type="pres">
      <dgm:prSet presAssocID="{911C82F9-6836-46FB-BEDD-E4A76B6DB6C9}" presName="sibTrans" presStyleLbl="sibTrans2D1" presStyleIdx="0" presStyleCnt="0"/>
      <dgm:spPr/>
    </dgm:pt>
    <dgm:pt modelId="{9844C7CC-0886-4C29-A996-F6B4080D6C11}" type="pres">
      <dgm:prSet presAssocID="{C09F3FC3-E88A-4FB3-935D-8CAE9548601F}" presName="compNode" presStyleCnt="0"/>
      <dgm:spPr/>
    </dgm:pt>
    <dgm:pt modelId="{A966C9FC-8AE4-430D-A4C1-2909FC87E0B1}" type="pres">
      <dgm:prSet presAssocID="{C09F3FC3-E88A-4FB3-935D-8CAE9548601F}" presName="iconBgRect" presStyleLbl="bgShp" presStyleIdx="1" presStyleCnt="4"/>
      <dgm:spPr/>
    </dgm:pt>
    <dgm:pt modelId="{23D73470-08CC-4CB4-9C43-960BF2ACA888}" type="pres">
      <dgm:prSet presAssocID="{C09F3FC3-E88A-4FB3-935D-8CAE954860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7F2263CE-0C9C-4778-A1ED-94B65E4980DF}" type="pres">
      <dgm:prSet presAssocID="{C09F3FC3-E88A-4FB3-935D-8CAE9548601F}" presName="spaceRect" presStyleCnt="0"/>
      <dgm:spPr/>
    </dgm:pt>
    <dgm:pt modelId="{A5BAC4BE-394B-42E4-9E6D-6C84F4891AC9}" type="pres">
      <dgm:prSet presAssocID="{C09F3FC3-E88A-4FB3-935D-8CAE9548601F}" presName="textRect" presStyleLbl="revTx" presStyleIdx="1" presStyleCnt="4">
        <dgm:presLayoutVars>
          <dgm:chMax val="1"/>
          <dgm:chPref val="1"/>
        </dgm:presLayoutVars>
      </dgm:prSet>
      <dgm:spPr/>
    </dgm:pt>
    <dgm:pt modelId="{204965A4-C201-4952-B5B7-B33623D4A1EE}" type="pres">
      <dgm:prSet presAssocID="{59D0AEA6-648A-44F3-9BC5-6E638038138D}" presName="sibTrans" presStyleLbl="sibTrans2D1" presStyleIdx="0" presStyleCnt="0"/>
      <dgm:spPr/>
    </dgm:pt>
    <dgm:pt modelId="{CA5787C7-67E1-4657-B706-048B7D35C76C}" type="pres">
      <dgm:prSet presAssocID="{85496F6B-7556-4AD6-8E97-D8501B02D2BA}" presName="compNode" presStyleCnt="0"/>
      <dgm:spPr/>
    </dgm:pt>
    <dgm:pt modelId="{D1E38DE7-909F-4A10-B9C4-8DE3C3BFEC22}" type="pres">
      <dgm:prSet presAssocID="{85496F6B-7556-4AD6-8E97-D8501B02D2BA}" presName="iconBgRect" presStyleLbl="bgShp" presStyleIdx="2" presStyleCnt="4"/>
      <dgm:spPr/>
    </dgm:pt>
    <dgm:pt modelId="{6DD0311E-AA1B-423C-A5AF-0D8FC04F7370}" type="pres">
      <dgm:prSet presAssocID="{85496F6B-7556-4AD6-8E97-D8501B02D2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F0C754E-263B-45E2-B7FC-2F9B3EF02803}" type="pres">
      <dgm:prSet presAssocID="{85496F6B-7556-4AD6-8E97-D8501B02D2BA}" presName="spaceRect" presStyleCnt="0"/>
      <dgm:spPr/>
    </dgm:pt>
    <dgm:pt modelId="{3D325553-1BCA-471E-9E10-97951077D3B7}" type="pres">
      <dgm:prSet presAssocID="{85496F6B-7556-4AD6-8E97-D8501B02D2BA}" presName="textRect" presStyleLbl="revTx" presStyleIdx="2" presStyleCnt="4">
        <dgm:presLayoutVars>
          <dgm:chMax val="1"/>
          <dgm:chPref val="1"/>
        </dgm:presLayoutVars>
      </dgm:prSet>
      <dgm:spPr/>
    </dgm:pt>
    <dgm:pt modelId="{715186C3-A606-4A65-B35F-87650AA1FCAA}" type="pres">
      <dgm:prSet presAssocID="{FCEDC792-5C6D-4D4B-A2C1-0362C7181919}" presName="sibTrans" presStyleLbl="sibTrans2D1" presStyleIdx="0" presStyleCnt="0"/>
      <dgm:spPr/>
    </dgm:pt>
    <dgm:pt modelId="{DE4FAC37-939D-4570-95B9-C632E0539863}" type="pres">
      <dgm:prSet presAssocID="{5E116EA3-3FB4-460E-8DC3-44ECEBEE2578}" presName="compNode" presStyleCnt="0"/>
      <dgm:spPr/>
    </dgm:pt>
    <dgm:pt modelId="{B4D15C11-5385-45A7-B94A-24091772D316}" type="pres">
      <dgm:prSet presAssocID="{5E116EA3-3FB4-460E-8DC3-44ECEBEE2578}" presName="iconBgRect" presStyleLbl="bgShp" presStyleIdx="3" presStyleCnt="4"/>
      <dgm:spPr/>
    </dgm:pt>
    <dgm:pt modelId="{C30B65B4-45E5-4709-9642-89F9B7064916}" type="pres">
      <dgm:prSet presAssocID="{5E116EA3-3FB4-460E-8DC3-44ECEBEE257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9E8A3CDF-27C5-4F8A-98AF-958D5495D649}" type="pres">
      <dgm:prSet presAssocID="{5E116EA3-3FB4-460E-8DC3-44ECEBEE2578}" presName="spaceRect" presStyleCnt="0"/>
      <dgm:spPr/>
    </dgm:pt>
    <dgm:pt modelId="{98FBCDCF-BD00-4345-96AB-5F82D4CAA558}" type="pres">
      <dgm:prSet presAssocID="{5E116EA3-3FB4-460E-8DC3-44ECEBEE2578}" presName="textRect" presStyleLbl="revTx" presStyleIdx="3" presStyleCnt="4">
        <dgm:presLayoutVars>
          <dgm:chMax val="1"/>
          <dgm:chPref val="1"/>
        </dgm:presLayoutVars>
      </dgm:prSet>
      <dgm:spPr/>
    </dgm:pt>
  </dgm:ptLst>
  <dgm:cxnLst>
    <dgm:cxn modelId="{011A5B17-513C-4E87-BB2A-0AE5F88CE9BD}" type="presOf" srcId="{BFC0F9B5-6B46-47FF-9998-4FA609EA260C}" destId="{232AF7B7-8B16-4BB6-A974-368959AE7867}" srcOrd="0" destOrd="0" presId="urn:microsoft.com/office/officeart/2018/2/layout/IconCircleList"/>
    <dgm:cxn modelId="{FC0DFF18-525B-4C90-BC28-504A334F9FE4}" type="presOf" srcId="{5E116EA3-3FB4-460E-8DC3-44ECEBEE2578}" destId="{98FBCDCF-BD00-4345-96AB-5F82D4CAA558}" srcOrd="0" destOrd="0" presId="urn:microsoft.com/office/officeart/2018/2/layout/IconCircleList"/>
    <dgm:cxn modelId="{1D67AD6C-ABB9-49C7-884F-39EE30A07C7B}" type="presOf" srcId="{FCEDC792-5C6D-4D4B-A2C1-0362C7181919}" destId="{715186C3-A606-4A65-B35F-87650AA1FCAA}" srcOrd="0" destOrd="0" presId="urn:microsoft.com/office/officeart/2018/2/layout/IconCircleList"/>
    <dgm:cxn modelId="{7B31CD8B-8EE5-48DB-8F3B-4998E405D370}" type="presOf" srcId="{DD1B2113-60EA-4393-94F8-5DF95087E3FB}" destId="{6EFF3D54-14E3-4AF9-9E0B-56DB1AE8A284}" srcOrd="0" destOrd="0" presId="urn:microsoft.com/office/officeart/2018/2/layout/IconCircleList"/>
    <dgm:cxn modelId="{A57C828F-4C92-40F7-BF2F-08130EC0AB9F}" srcId="{BFC0F9B5-6B46-47FF-9998-4FA609EA260C}" destId="{5E116EA3-3FB4-460E-8DC3-44ECEBEE2578}" srcOrd="3" destOrd="0" parTransId="{29E30AB3-B193-4B89-BA56-B260C6BCDFAE}" sibTransId="{C2C242DE-4722-420D-9A75-2A8209EBE839}"/>
    <dgm:cxn modelId="{B7396994-A2ED-41AD-82CA-454BF0BDE700}" type="presOf" srcId="{C09F3FC3-E88A-4FB3-935D-8CAE9548601F}" destId="{A5BAC4BE-394B-42E4-9E6D-6C84F4891AC9}" srcOrd="0" destOrd="0" presId="urn:microsoft.com/office/officeart/2018/2/layout/IconCircleList"/>
    <dgm:cxn modelId="{0408A5B1-25EF-40EB-A113-5D3C851A0A3F}" srcId="{BFC0F9B5-6B46-47FF-9998-4FA609EA260C}" destId="{85496F6B-7556-4AD6-8E97-D8501B02D2BA}" srcOrd="2" destOrd="0" parTransId="{3E9BA7AC-C04A-4EA2-9D3A-B291A14D18D1}" sibTransId="{FCEDC792-5C6D-4D4B-A2C1-0362C7181919}"/>
    <dgm:cxn modelId="{99F240C4-8427-49A0-9263-5426F8E84271}" srcId="{BFC0F9B5-6B46-47FF-9998-4FA609EA260C}" destId="{C09F3FC3-E88A-4FB3-935D-8CAE9548601F}" srcOrd="1" destOrd="0" parTransId="{9B56C36B-1CFC-46AC-859D-5F011C7F1BAA}" sibTransId="{59D0AEA6-648A-44F3-9BC5-6E638038138D}"/>
    <dgm:cxn modelId="{2FFCFFCA-D2AC-4EFC-A7D2-E7E6A443B862}" srcId="{BFC0F9B5-6B46-47FF-9998-4FA609EA260C}" destId="{DD1B2113-60EA-4393-94F8-5DF95087E3FB}" srcOrd="0" destOrd="0" parTransId="{2C47AE00-A91B-4385-807E-8ECAB470F3D2}" sibTransId="{911C82F9-6836-46FB-BEDD-E4A76B6DB6C9}"/>
    <dgm:cxn modelId="{27F926DD-D9C8-42AA-B683-84C9029ACAB0}" type="presOf" srcId="{85496F6B-7556-4AD6-8E97-D8501B02D2BA}" destId="{3D325553-1BCA-471E-9E10-97951077D3B7}" srcOrd="0" destOrd="0" presId="urn:microsoft.com/office/officeart/2018/2/layout/IconCircleList"/>
    <dgm:cxn modelId="{35FEC8DD-EB4E-4F8E-85AF-287043CFF9E8}" type="presOf" srcId="{911C82F9-6836-46FB-BEDD-E4A76B6DB6C9}" destId="{01EFCAA1-802D-4AA5-80C9-A8DDD91B3853}" srcOrd="0" destOrd="0" presId="urn:microsoft.com/office/officeart/2018/2/layout/IconCircleList"/>
    <dgm:cxn modelId="{18B3A8E1-73C9-4405-BF50-EAB4DF37AB76}" type="presOf" srcId="{59D0AEA6-648A-44F3-9BC5-6E638038138D}" destId="{204965A4-C201-4952-B5B7-B33623D4A1EE}" srcOrd="0" destOrd="0" presId="urn:microsoft.com/office/officeart/2018/2/layout/IconCircleList"/>
    <dgm:cxn modelId="{AA651830-443B-4FFD-915D-73EF97834363}" type="presParOf" srcId="{232AF7B7-8B16-4BB6-A974-368959AE7867}" destId="{B4FE9303-6835-4CCD-86C4-D4CE7371E471}" srcOrd="0" destOrd="0" presId="urn:microsoft.com/office/officeart/2018/2/layout/IconCircleList"/>
    <dgm:cxn modelId="{B3BCDDFD-E6CA-42AE-A860-A746E4EA4832}" type="presParOf" srcId="{B4FE9303-6835-4CCD-86C4-D4CE7371E471}" destId="{8EFF5B63-213D-4C03-8971-CF58C9E8CC30}" srcOrd="0" destOrd="0" presId="urn:microsoft.com/office/officeart/2018/2/layout/IconCircleList"/>
    <dgm:cxn modelId="{67FC918C-C0C5-4DB9-BA6D-49F5F71D38B8}" type="presParOf" srcId="{8EFF5B63-213D-4C03-8971-CF58C9E8CC30}" destId="{73097D2B-2524-4E9C-AFD5-7046DFB20084}" srcOrd="0" destOrd="0" presId="urn:microsoft.com/office/officeart/2018/2/layout/IconCircleList"/>
    <dgm:cxn modelId="{05B17066-8E34-4040-A930-19A7817314A8}" type="presParOf" srcId="{8EFF5B63-213D-4C03-8971-CF58C9E8CC30}" destId="{EA07AEF6-A49B-44CF-A287-CBFB9E02C70C}" srcOrd="1" destOrd="0" presId="urn:microsoft.com/office/officeart/2018/2/layout/IconCircleList"/>
    <dgm:cxn modelId="{4CE5FB73-4455-406A-8DAE-36C2BF21237E}" type="presParOf" srcId="{8EFF5B63-213D-4C03-8971-CF58C9E8CC30}" destId="{6FC5CDBF-285F-4B7D-AD78-86FA17BD380B}" srcOrd="2" destOrd="0" presId="urn:microsoft.com/office/officeart/2018/2/layout/IconCircleList"/>
    <dgm:cxn modelId="{A05B1063-1BE5-4FA7-A9BD-3AD22D4E3CA3}" type="presParOf" srcId="{8EFF5B63-213D-4C03-8971-CF58C9E8CC30}" destId="{6EFF3D54-14E3-4AF9-9E0B-56DB1AE8A284}" srcOrd="3" destOrd="0" presId="urn:microsoft.com/office/officeart/2018/2/layout/IconCircleList"/>
    <dgm:cxn modelId="{8758D1B1-D5ED-42F8-AD29-6EEA601E9CB4}" type="presParOf" srcId="{B4FE9303-6835-4CCD-86C4-D4CE7371E471}" destId="{01EFCAA1-802D-4AA5-80C9-A8DDD91B3853}" srcOrd="1" destOrd="0" presId="urn:microsoft.com/office/officeart/2018/2/layout/IconCircleList"/>
    <dgm:cxn modelId="{F758326B-4C8B-4891-9087-CA594E42FA5F}" type="presParOf" srcId="{B4FE9303-6835-4CCD-86C4-D4CE7371E471}" destId="{9844C7CC-0886-4C29-A996-F6B4080D6C11}" srcOrd="2" destOrd="0" presId="urn:microsoft.com/office/officeart/2018/2/layout/IconCircleList"/>
    <dgm:cxn modelId="{96ECF799-2F92-4900-9875-41183FD218ED}" type="presParOf" srcId="{9844C7CC-0886-4C29-A996-F6B4080D6C11}" destId="{A966C9FC-8AE4-430D-A4C1-2909FC87E0B1}" srcOrd="0" destOrd="0" presId="urn:microsoft.com/office/officeart/2018/2/layout/IconCircleList"/>
    <dgm:cxn modelId="{CE4491E2-88BC-4CA4-9FCB-27DB42EB3A6F}" type="presParOf" srcId="{9844C7CC-0886-4C29-A996-F6B4080D6C11}" destId="{23D73470-08CC-4CB4-9C43-960BF2ACA888}" srcOrd="1" destOrd="0" presId="urn:microsoft.com/office/officeart/2018/2/layout/IconCircleList"/>
    <dgm:cxn modelId="{8692AB14-9890-487C-B6D0-7A7FFADDFCC5}" type="presParOf" srcId="{9844C7CC-0886-4C29-A996-F6B4080D6C11}" destId="{7F2263CE-0C9C-4778-A1ED-94B65E4980DF}" srcOrd="2" destOrd="0" presId="urn:microsoft.com/office/officeart/2018/2/layout/IconCircleList"/>
    <dgm:cxn modelId="{5056D33E-D9C2-4859-B1B2-84ADC4F948CF}" type="presParOf" srcId="{9844C7CC-0886-4C29-A996-F6B4080D6C11}" destId="{A5BAC4BE-394B-42E4-9E6D-6C84F4891AC9}" srcOrd="3" destOrd="0" presId="urn:microsoft.com/office/officeart/2018/2/layout/IconCircleList"/>
    <dgm:cxn modelId="{7E4A1418-F306-475D-891D-0D0F915E78E6}" type="presParOf" srcId="{B4FE9303-6835-4CCD-86C4-D4CE7371E471}" destId="{204965A4-C201-4952-B5B7-B33623D4A1EE}" srcOrd="3" destOrd="0" presId="urn:microsoft.com/office/officeart/2018/2/layout/IconCircleList"/>
    <dgm:cxn modelId="{9083ED36-E60F-4F32-9DD0-D6BD0E239E79}" type="presParOf" srcId="{B4FE9303-6835-4CCD-86C4-D4CE7371E471}" destId="{CA5787C7-67E1-4657-B706-048B7D35C76C}" srcOrd="4" destOrd="0" presId="urn:microsoft.com/office/officeart/2018/2/layout/IconCircleList"/>
    <dgm:cxn modelId="{2C2CA75F-E7E2-4A43-A8AF-FD1EDC02C565}" type="presParOf" srcId="{CA5787C7-67E1-4657-B706-048B7D35C76C}" destId="{D1E38DE7-909F-4A10-B9C4-8DE3C3BFEC22}" srcOrd="0" destOrd="0" presId="urn:microsoft.com/office/officeart/2018/2/layout/IconCircleList"/>
    <dgm:cxn modelId="{0CF79910-696B-4D85-B20B-E44C950E80C9}" type="presParOf" srcId="{CA5787C7-67E1-4657-B706-048B7D35C76C}" destId="{6DD0311E-AA1B-423C-A5AF-0D8FC04F7370}" srcOrd="1" destOrd="0" presId="urn:microsoft.com/office/officeart/2018/2/layout/IconCircleList"/>
    <dgm:cxn modelId="{AC8AA1BE-03B6-4EDF-9505-0DE98EE8BBD3}" type="presParOf" srcId="{CA5787C7-67E1-4657-B706-048B7D35C76C}" destId="{4F0C754E-263B-45E2-B7FC-2F9B3EF02803}" srcOrd="2" destOrd="0" presId="urn:microsoft.com/office/officeart/2018/2/layout/IconCircleList"/>
    <dgm:cxn modelId="{BAC65C03-4785-44B0-B35B-BFF399E9B4E8}" type="presParOf" srcId="{CA5787C7-67E1-4657-B706-048B7D35C76C}" destId="{3D325553-1BCA-471E-9E10-97951077D3B7}" srcOrd="3" destOrd="0" presId="urn:microsoft.com/office/officeart/2018/2/layout/IconCircleList"/>
    <dgm:cxn modelId="{FDB19ACD-5483-4020-A49C-C8D2D66C5779}" type="presParOf" srcId="{B4FE9303-6835-4CCD-86C4-D4CE7371E471}" destId="{715186C3-A606-4A65-B35F-87650AA1FCAA}" srcOrd="5" destOrd="0" presId="urn:microsoft.com/office/officeart/2018/2/layout/IconCircleList"/>
    <dgm:cxn modelId="{D42AF803-198B-42AE-ADD4-9268920C63B8}" type="presParOf" srcId="{B4FE9303-6835-4CCD-86C4-D4CE7371E471}" destId="{DE4FAC37-939D-4570-95B9-C632E0539863}" srcOrd="6" destOrd="0" presId="urn:microsoft.com/office/officeart/2018/2/layout/IconCircleList"/>
    <dgm:cxn modelId="{26C89286-3AD6-4B5D-AE37-3E71B4410EA2}" type="presParOf" srcId="{DE4FAC37-939D-4570-95B9-C632E0539863}" destId="{B4D15C11-5385-45A7-B94A-24091772D316}" srcOrd="0" destOrd="0" presId="urn:microsoft.com/office/officeart/2018/2/layout/IconCircleList"/>
    <dgm:cxn modelId="{D86E5FEF-3212-406E-BE3C-4E49CBECBC73}" type="presParOf" srcId="{DE4FAC37-939D-4570-95B9-C632E0539863}" destId="{C30B65B4-45E5-4709-9642-89F9B7064916}" srcOrd="1" destOrd="0" presId="urn:microsoft.com/office/officeart/2018/2/layout/IconCircleList"/>
    <dgm:cxn modelId="{219DC38A-C263-4311-8260-476E98771F9B}" type="presParOf" srcId="{DE4FAC37-939D-4570-95B9-C632E0539863}" destId="{9E8A3CDF-27C5-4F8A-98AF-958D5495D649}" srcOrd="2" destOrd="0" presId="urn:microsoft.com/office/officeart/2018/2/layout/IconCircleList"/>
    <dgm:cxn modelId="{D39F6791-812B-4EB2-AB3F-FEE368E74AF3}" type="presParOf" srcId="{DE4FAC37-939D-4570-95B9-C632E0539863}" destId="{98FBCDCF-BD00-4345-96AB-5F82D4CAA5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19C80E-0F5C-4744-8A17-19A0D9C77F0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39401E6-DF7E-4517-93D3-CABD5F7107C0}">
      <dgm:prSet custT="1"/>
      <dgm:spPr/>
      <dgm:t>
        <a:bodyPr/>
        <a:lstStyle/>
        <a:p>
          <a:pPr>
            <a:defRPr cap="all"/>
          </a:pPr>
          <a:r>
            <a:rPr lang="en-GB" sz="1400" b="1" dirty="0">
              <a:latin typeface="Times New Roman" panose="02020603050405020304" pitchFamily="18" charset="0"/>
              <a:cs typeface="Times New Roman" panose="02020603050405020304" pitchFamily="18" charset="0"/>
            </a:rPr>
            <a:t>Personalized Interaction</a:t>
          </a:r>
          <a:r>
            <a:rPr lang="en-GB" sz="1400" dirty="0">
              <a:latin typeface="Times New Roman" panose="02020603050405020304" pitchFamily="18" charset="0"/>
              <a:cs typeface="Times New Roman" panose="02020603050405020304" pitchFamily="18" charset="0"/>
            </a:rPr>
            <a:t>: Tailored conversations based on user stress levels and emotional state.</a:t>
          </a:r>
          <a:endParaRPr lang="en-US" sz="1400" dirty="0">
            <a:latin typeface="Times New Roman" panose="02020603050405020304" pitchFamily="18" charset="0"/>
            <a:cs typeface="Times New Roman" panose="02020603050405020304" pitchFamily="18" charset="0"/>
          </a:endParaRPr>
        </a:p>
      </dgm:t>
    </dgm:pt>
    <dgm:pt modelId="{2B74FA50-1E0F-4EAE-BA52-6683729590DE}" type="parTrans" cxnId="{CCB1BDDF-75FD-4959-B16D-CB5C8CAE1D2B}">
      <dgm:prSet/>
      <dgm:spPr/>
      <dgm:t>
        <a:bodyPr/>
        <a:lstStyle/>
        <a:p>
          <a:endParaRPr lang="en-US"/>
        </a:p>
      </dgm:t>
    </dgm:pt>
    <dgm:pt modelId="{07B96F42-2B46-482F-85A8-CD37C9EBB649}" type="sibTrans" cxnId="{CCB1BDDF-75FD-4959-B16D-CB5C8CAE1D2B}">
      <dgm:prSet/>
      <dgm:spPr/>
      <dgm:t>
        <a:bodyPr/>
        <a:lstStyle/>
        <a:p>
          <a:endParaRPr lang="en-US"/>
        </a:p>
      </dgm:t>
    </dgm:pt>
    <dgm:pt modelId="{535162B6-222D-4A33-A80D-77CE17312365}">
      <dgm:prSet custT="1"/>
      <dgm:spPr/>
      <dgm:t>
        <a:bodyPr/>
        <a:lstStyle/>
        <a:p>
          <a:pPr>
            <a:defRPr cap="all"/>
          </a:pPr>
          <a:r>
            <a:rPr lang="en-GB" sz="1400" b="1" dirty="0">
              <a:latin typeface="Times New Roman" panose="02020603050405020304" pitchFamily="18" charset="0"/>
              <a:cs typeface="Times New Roman" panose="02020603050405020304" pitchFamily="18" charset="0"/>
            </a:rPr>
            <a:t>Metacognition Support</a:t>
          </a:r>
          <a:r>
            <a:rPr lang="en-GB" sz="1400" dirty="0">
              <a:latin typeface="Times New Roman" panose="02020603050405020304" pitchFamily="18" charset="0"/>
              <a:cs typeface="Times New Roman" panose="02020603050405020304" pitchFamily="18" charset="0"/>
            </a:rPr>
            <a:t>: Encourages users to reflect on their emotions and behaviour, improving emotional awareness and self-regulation.</a:t>
          </a:r>
          <a:endParaRPr lang="en-US" sz="1400" dirty="0">
            <a:latin typeface="Times New Roman" panose="02020603050405020304" pitchFamily="18" charset="0"/>
            <a:cs typeface="Times New Roman" panose="02020603050405020304" pitchFamily="18" charset="0"/>
          </a:endParaRPr>
        </a:p>
      </dgm:t>
    </dgm:pt>
    <dgm:pt modelId="{1CED0259-DCEB-4D75-BDD2-F0FBF31C341B}" type="parTrans" cxnId="{8E9B2B5A-9DA7-40B0-A6A9-5C6493348A80}">
      <dgm:prSet/>
      <dgm:spPr/>
      <dgm:t>
        <a:bodyPr/>
        <a:lstStyle/>
        <a:p>
          <a:endParaRPr lang="en-US"/>
        </a:p>
      </dgm:t>
    </dgm:pt>
    <dgm:pt modelId="{5CBD4F90-166D-4BA4-9421-C77CCE363F63}" type="sibTrans" cxnId="{8E9B2B5A-9DA7-40B0-A6A9-5C6493348A80}">
      <dgm:prSet/>
      <dgm:spPr/>
      <dgm:t>
        <a:bodyPr/>
        <a:lstStyle/>
        <a:p>
          <a:endParaRPr lang="en-US"/>
        </a:p>
      </dgm:t>
    </dgm:pt>
    <dgm:pt modelId="{B10443B3-81F9-42C1-A097-E4E3A25A54D0}">
      <dgm:prSet custT="1"/>
      <dgm:spPr/>
      <dgm:t>
        <a:bodyPr/>
        <a:lstStyle/>
        <a:p>
          <a:pPr>
            <a:defRPr cap="all"/>
          </a:pPr>
          <a:r>
            <a:rPr lang="en-GB" sz="1400" b="1" dirty="0">
              <a:latin typeface="Times New Roman" panose="02020603050405020304" pitchFamily="18" charset="0"/>
              <a:cs typeface="Times New Roman" panose="02020603050405020304" pitchFamily="18" charset="0"/>
            </a:rPr>
            <a:t>Therapeutic Guidance</a:t>
          </a:r>
          <a:r>
            <a:rPr lang="en-GB" sz="1400" dirty="0">
              <a:latin typeface="Times New Roman" panose="02020603050405020304" pitchFamily="18" charset="0"/>
              <a:cs typeface="Times New Roman" panose="02020603050405020304" pitchFamily="18" charset="0"/>
            </a:rPr>
            <a:t>: Offers therapeutic dialogue techniques such as cognitive-behavioural interventions, mindfulness, and self-compassion.</a:t>
          </a:r>
          <a:endParaRPr lang="en-US" sz="1400" dirty="0">
            <a:latin typeface="Times New Roman" panose="02020603050405020304" pitchFamily="18" charset="0"/>
            <a:cs typeface="Times New Roman" panose="02020603050405020304" pitchFamily="18" charset="0"/>
          </a:endParaRPr>
        </a:p>
      </dgm:t>
    </dgm:pt>
    <dgm:pt modelId="{6DE4E015-CAE9-4D15-AC28-81C9884E371E}" type="parTrans" cxnId="{FE2F5668-FBFA-4867-A805-E259BA0A224F}">
      <dgm:prSet/>
      <dgm:spPr/>
      <dgm:t>
        <a:bodyPr/>
        <a:lstStyle/>
        <a:p>
          <a:endParaRPr lang="en-US"/>
        </a:p>
      </dgm:t>
    </dgm:pt>
    <dgm:pt modelId="{FD9AF17F-7B56-472A-93C2-4E3B5FE3091C}" type="sibTrans" cxnId="{FE2F5668-FBFA-4867-A805-E259BA0A224F}">
      <dgm:prSet/>
      <dgm:spPr/>
      <dgm:t>
        <a:bodyPr/>
        <a:lstStyle/>
        <a:p>
          <a:endParaRPr lang="en-US"/>
        </a:p>
      </dgm:t>
    </dgm:pt>
    <dgm:pt modelId="{BB8C641B-5552-4D2A-A977-67E7B33F2261}" type="pres">
      <dgm:prSet presAssocID="{A319C80E-0F5C-4744-8A17-19A0D9C77F07}" presName="root" presStyleCnt="0">
        <dgm:presLayoutVars>
          <dgm:dir/>
          <dgm:resizeHandles val="exact"/>
        </dgm:presLayoutVars>
      </dgm:prSet>
      <dgm:spPr/>
    </dgm:pt>
    <dgm:pt modelId="{9A1BDF96-1096-43BE-8CFD-925228A60C48}" type="pres">
      <dgm:prSet presAssocID="{B39401E6-DF7E-4517-93D3-CABD5F7107C0}" presName="compNode" presStyleCnt="0"/>
      <dgm:spPr/>
    </dgm:pt>
    <dgm:pt modelId="{B963621E-69F2-4EA6-8894-17746517528E}" type="pres">
      <dgm:prSet presAssocID="{B39401E6-DF7E-4517-93D3-CABD5F7107C0}" presName="iconBgRect" presStyleLbl="bgShp" presStyleIdx="0" presStyleCnt="3"/>
      <dgm:spPr/>
    </dgm:pt>
    <dgm:pt modelId="{F41F91DC-CD20-4DC1-B819-4699AAB764C9}" type="pres">
      <dgm:prSet presAssocID="{B39401E6-DF7E-4517-93D3-CABD5F7107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7F5B6DF-531F-4DB2-BFA0-97F1EE65AE2B}" type="pres">
      <dgm:prSet presAssocID="{B39401E6-DF7E-4517-93D3-CABD5F7107C0}" presName="spaceRect" presStyleCnt="0"/>
      <dgm:spPr/>
    </dgm:pt>
    <dgm:pt modelId="{BF714A53-606A-4FDF-82E4-D240CB61F388}" type="pres">
      <dgm:prSet presAssocID="{B39401E6-DF7E-4517-93D3-CABD5F7107C0}" presName="textRect" presStyleLbl="revTx" presStyleIdx="0" presStyleCnt="3">
        <dgm:presLayoutVars>
          <dgm:chMax val="1"/>
          <dgm:chPref val="1"/>
        </dgm:presLayoutVars>
      </dgm:prSet>
      <dgm:spPr/>
    </dgm:pt>
    <dgm:pt modelId="{E24C93AB-D52D-47D4-B921-CE861DEB0ED4}" type="pres">
      <dgm:prSet presAssocID="{07B96F42-2B46-482F-85A8-CD37C9EBB649}" presName="sibTrans" presStyleCnt="0"/>
      <dgm:spPr/>
    </dgm:pt>
    <dgm:pt modelId="{38F0DEFB-90F8-4A40-A5E2-3BA314F5C686}" type="pres">
      <dgm:prSet presAssocID="{535162B6-222D-4A33-A80D-77CE17312365}" presName="compNode" presStyleCnt="0"/>
      <dgm:spPr/>
    </dgm:pt>
    <dgm:pt modelId="{8641BA25-96F1-4A14-A499-4774A8CAAC3F}" type="pres">
      <dgm:prSet presAssocID="{535162B6-222D-4A33-A80D-77CE17312365}" presName="iconBgRect" presStyleLbl="bgShp" presStyleIdx="1" presStyleCnt="3"/>
      <dgm:spPr/>
    </dgm:pt>
    <dgm:pt modelId="{C4DB0B89-57AE-41E9-8784-5D6EDD33D6EF}" type="pres">
      <dgm:prSet presAssocID="{535162B6-222D-4A33-A80D-77CE173123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1EBD10E5-FB20-4432-A938-8AEF7272AFA6}" type="pres">
      <dgm:prSet presAssocID="{535162B6-222D-4A33-A80D-77CE17312365}" presName="spaceRect" presStyleCnt="0"/>
      <dgm:spPr/>
    </dgm:pt>
    <dgm:pt modelId="{7567294F-30E8-4131-92BA-6A22D699C9EF}" type="pres">
      <dgm:prSet presAssocID="{535162B6-222D-4A33-A80D-77CE17312365}" presName="textRect" presStyleLbl="revTx" presStyleIdx="1" presStyleCnt="3">
        <dgm:presLayoutVars>
          <dgm:chMax val="1"/>
          <dgm:chPref val="1"/>
        </dgm:presLayoutVars>
      </dgm:prSet>
      <dgm:spPr/>
    </dgm:pt>
    <dgm:pt modelId="{6B364598-4901-4091-AF44-011491B3DCA0}" type="pres">
      <dgm:prSet presAssocID="{5CBD4F90-166D-4BA4-9421-C77CCE363F63}" presName="sibTrans" presStyleCnt="0"/>
      <dgm:spPr/>
    </dgm:pt>
    <dgm:pt modelId="{7DCA5C7D-64DC-4008-AA55-9E97A52DEC56}" type="pres">
      <dgm:prSet presAssocID="{B10443B3-81F9-42C1-A097-E4E3A25A54D0}" presName="compNode" presStyleCnt="0"/>
      <dgm:spPr/>
    </dgm:pt>
    <dgm:pt modelId="{0528C60B-FFE4-4436-9411-DB25215CFF08}" type="pres">
      <dgm:prSet presAssocID="{B10443B3-81F9-42C1-A097-E4E3A25A54D0}" presName="iconBgRect" presStyleLbl="bgShp" presStyleIdx="2" presStyleCnt="3"/>
      <dgm:spPr/>
    </dgm:pt>
    <dgm:pt modelId="{0DEC6C9B-6A7A-4900-B5E1-F5733CD8B656}" type="pres">
      <dgm:prSet presAssocID="{B10443B3-81F9-42C1-A097-E4E3A25A54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with Plant"/>
        </a:ext>
      </dgm:extLst>
    </dgm:pt>
    <dgm:pt modelId="{5A283907-37A8-4716-9F75-60DBFE8F7CAD}" type="pres">
      <dgm:prSet presAssocID="{B10443B3-81F9-42C1-A097-E4E3A25A54D0}" presName="spaceRect" presStyleCnt="0"/>
      <dgm:spPr/>
    </dgm:pt>
    <dgm:pt modelId="{23480DE7-E982-4518-9EFA-D734BED9079F}" type="pres">
      <dgm:prSet presAssocID="{B10443B3-81F9-42C1-A097-E4E3A25A54D0}" presName="textRect" presStyleLbl="revTx" presStyleIdx="2" presStyleCnt="3">
        <dgm:presLayoutVars>
          <dgm:chMax val="1"/>
          <dgm:chPref val="1"/>
        </dgm:presLayoutVars>
      </dgm:prSet>
      <dgm:spPr/>
    </dgm:pt>
  </dgm:ptLst>
  <dgm:cxnLst>
    <dgm:cxn modelId="{DAA4452B-E5DA-483D-BA9D-67CBCEEA0107}" type="presOf" srcId="{A319C80E-0F5C-4744-8A17-19A0D9C77F07}" destId="{BB8C641B-5552-4D2A-A977-67E7B33F2261}" srcOrd="0" destOrd="0" presId="urn:microsoft.com/office/officeart/2018/5/layout/IconCircleLabelList"/>
    <dgm:cxn modelId="{B5760E4E-C292-4FBA-B45A-D719E52F480D}" type="presOf" srcId="{535162B6-222D-4A33-A80D-77CE17312365}" destId="{7567294F-30E8-4131-92BA-6A22D699C9EF}" srcOrd="0" destOrd="0" presId="urn:microsoft.com/office/officeart/2018/5/layout/IconCircleLabelList"/>
    <dgm:cxn modelId="{8E9B2B5A-9DA7-40B0-A6A9-5C6493348A80}" srcId="{A319C80E-0F5C-4744-8A17-19A0D9C77F07}" destId="{535162B6-222D-4A33-A80D-77CE17312365}" srcOrd="1" destOrd="0" parTransId="{1CED0259-DCEB-4D75-BDD2-F0FBF31C341B}" sibTransId="{5CBD4F90-166D-4BA4-9421-C77CCE363F63}"/>
    <dgm:cxn modelId="{FE2F5668-FBFA-4867-A805-E259BA0A224F}" srcId="{A319C80E-0F5C-4744-8A17-19A0D9C77F07}" destId="{B10443B3-81F9-42C1-A097-E4E3A25A54D0}" srcOrd="2" destOrd="0" parTransId="{6DE4E015-CAE9-4D15-AC28-81C9884E371E}" sibTransId="{FD9AF17F-7B56-472A-93C2-4E3B5FE3091C}"/>
    <dgm:cxn modelId="{261A9E7F-83C5-415B-929B-C696B070487F}" type="presOf" srcId="{B39401E6-DF7E-4517-93D3-CABD5F7107C0}" destId="{BF714A53-606A-4FDF-82E4-D240CB61F388}" srcOrd="0" destOrd="0" presId="urn:microsoft.com/office/officeart/2018/5/layout/IconCircleLabelList"/>
    <dgm:cxn modelId="{CCB1BDDF-75FD-4959-B16D-CB5C8CAE1D2B}" srcId="{A319C80E-0F5C-4744-8A17-19A0D9C77F07}" destId="{B39401E6-DF7E-4517-93D3-CABD5F7107C0}" srcOrd="0" destOrd="0" parTransId="{2B74FA50-1E0F-4EAE-BA52-6683729590DE}" sibTransId="{07B96F42-2B46-482F-85A8-CD37C9EBB649}"/>
    <dgm:cxn modelId="{6217C9F3-DEB6-408B-86C1-3E8B60D8A8FE}" type="presOf" srcId="{B10443B3-81F9-42C1-A097-E4E3A25A54D0}" destId="{23480DE7-E982-4518-9EFA-D734BED9079F}" srcOrd="0" destOrd="0" presId="urn:microsoft.com/office/officeart/2018/5/layout/IconCircleLabelList"/>
    <dgm:cxn modelId="{03185E9F-4B15-47EA-880C-A05FA0F24A81}" type="presParOf" srcId="{BB8C641B-5552-4D2A-A977-67E7B33F2261}" destId="{9A1BDF96-1096-43BE-8CFD-925228A60C48}" srcOrd="0" destOrd="0" presId="urn:microsoft.com/office/officeart/2018/5/layout/IconCircleLabelList"/>
    <dgm:cxn modelId="{2BCAE2F5-D2BE-4D26-B7E4-1F0E86BACCE8}" type="presParOf" srcId="{9A1BDF96-1096-43BE-8CFD-925228A60C48}" destId="{B963621E-69F2-4EA6-8894-17746517528E}" srcOrd="0" destOrd="0" presId="urn:microsoft.com/office/officeart/2018/5/layout/IconCircleLabelList"/>
    <dgm:cxn modelId="{926B4339-1B6C-460D-9866-9D87B004110E}" type="presParOf" srcId="{9A1BDF96-1096-43BE-8CFD-925228A60C48}" destId="{F41F91DC-CD20-4DC1-B819-4699AAB764C9}" srcOrd="1" destOrd="0" presId="urn:microsoft.com/office/officeart/2018/5/layout/IconCircleLabelList"/>
    <dgm:cxn modelId="{4BABE9D4-A64E-4562-B905-2913E060F392}" type="presParOf" srcId="{9A1BDF96-1096-43BE-8CFD-925228A60C48}" destId="{67F5B6DF-531F-4DB2-BFA0-97F1EE65AE2B}" srcOrd="2" destOrd="0" presId="urn:microsoft.com/office/officeart/2018/5/layout/IconCircleLabelList"/>
    <dgm:cxn modelId="{3C61427A-6906-4364-B0FA-3D60B58A5887}" type="presParOf" srcId="{9A1BDF96-1096-43BE-8CFD-925228A60C48}" destId="{BF714A53-606A-4FDF-82E4-D240CB61F388}" srcOrd="3" destOrd="0" presId="urn:microsoft.com/office/officeart/2018/5/layout/IconCircleLabelList"/>
    <dgm:cxn modelId="{947F1C46-40D6-4790-9239-2B1DDAF94FEE}" type="presParOf" srcId="{BB8C641B-5552-4D2A-A977-67E7B33F2261}" destId="{E24C93AB-D52D-47D4-B921-CE861DEB0ED4}" srcOrd="1" destOrd="0" presId="urn:microsoft.com/office/officeart/2018/5/layout/IconCircleLabelList"/>
    <dgm:cxn modelId="{84B8E683-036F-4A23-9762-C4C0C9FBAF4F}" type="presParOf" srcId="{BB8C641B-5552-4D2A-A977-67E7B33F2261}" destId="{38F0DEFB-90F8-4A40-A5E2-3BA314F5C686}" srcOrd="2" destOrd="0" presId="urn:microsoft.com/office/officeart/2018/5/layout/IconCircleLabelList"/>
    <dgm:cxn modelId="{795944AA-F406-4030-885F-07092CDA2E07}" type="presParOf" srcId="{38F0DEFB-90F8-4A40-A5E2-3BA314F5C686}" destId="{8641BA25-96F1-4A14-A499-4774A8CAAC3F}" srcOrd="0" destOrd="0" presId="urn:microsoft.com/office/officeart/2018/5/layout/IconCircleLabelList"/>
    <dgm:cxn modelId="{4B1919FC-0CE4-4B17-B9AC-67B3FC7B93AD}" type="presParOf" srcId="{38F0DEFB-90F8-4A40-A5E2-3BA314F5C686}" destId="{C4DB0B89-57AE-41E9-8784-5D6EDD33D6EF}" srcOrd="1" destOrd="0" presId="urn:microsoft.com/office/officeart/2018/5/layout/IconCircleLabelList"/>
    <dgm:cxn modelId="{F68F7D3F-74C8-430B-8117-0ECE85316CDF}" type="presParOf" srcId="{38F0DEFB-90F8-4A40-A5E2-3BA314F5C686}" destId="{1EBD10E5-FB20-4432-A938-8AEF7272AFA6}" srcOrd="2" destOrd="0" presId="urn:microsoft.com/office/officeart/2018/5/layout/IconCircleLabelList"/>
    <dgm:cxn modelId="{87058AE9-70B3-460D-BEAD-F7C96FC4976A}" type="presParOf" srcId="{38F0DEFB-90F8-4A40-A5E2-3BA314F5C686}" destId="{7567294F-30E8-4131-92BA-6A22D699C9EF}" srcOrd="3" destOrd="0" presId="urn:microsoft.com/office/officeart/2018/5/layout/IconCircleLabelList"/>
    <dgm:cxn modelId="{473A9F9F-E9D1-4605-9DDE-935B07BB7A07}" type="presParOf" srcId="{BB8C641B-5552-4D2A-A977-67E7B33F2261}" destId="{6B364598-4901-4091-AF44-011491B3DCA0}" srcOrd="3" destOrd="0" presId="urn:microsoft.com/office/officeart/2018/5/layout/IconCircleLabelList"/>
    <dgm:cxn modelId="{CE1382AC-FC9E-426F-81D7-D0658799A122}" type="presParOf" srcId="{BB8C641B-5552-4D2A-A977-67E7B33F2261}" destId="{7DCA5C7D-64DC-4008-AA55-9E97A52DEC56}" srcOrd="4" destOrd="0" presId="urn:microsoft.com/office/officeart/2018/5/layout/IconCircleLabelList"/>
    <dgm:cxn modelId="{594B0A5F-D6FB-4822-9AF5-3DE0A662ED23}" type="presParOf" srcId="{7DCA5C7D-64DC-4008-AA55-9E97A52DEC56}" destId="{0528C60B-FFE4-4436-9411-DB25215CFF08}" srcOrd="0" destOrd="0" presId="urn:microsoft.com/office/officeart/2018/5/layout/IconCircleLabelList"/>
    <dgm:cxn modelId="{DA65EBF7-5B21-4C1D-968C-9589641CD2FD}" type="presParOf" srcId="{7DCA5C7D-64DC-4008-AA55-9E97A52DEC56}" destId="{0DEC6C9B-6A7A-4900-B5E1-F5733CD8B656}" srcOrd="1" destOrd="0" presId="urn:microsoft.com/office/officeart/2018/5/layout/IconCircleLabelList"/>
    <dgm:cxn modelId="{5247FED3-6C9B-4D13-A9CE-4F7053FCEA44}" type="presParOf" srcId="{7DCA5C7D-64DC-4008-AA55-9E97A52DEC56}" destId="{5A283907-37A8-4716-9F75-60DBFE8F7CAD}" srcOrd="2" destOrd="0" presId="urn:microsoft.com/office/officeart/2018/5/layout/IconCircleLabelList"/>
    <dgm:cxn modelId="{88E2AE94-8490-400F-BCA0-D3AE02956A1D}" type="presParOf" srcId="{7DCA5C7D-64DC-4008-AA55-9E97A52DEC56}" destId="{23480DE7-E982-4518-9EFA-D734BED9079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501CBC-DA13-4DF3-99B8-2DEB409BABA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18C4F63-4ABA-4B25-A67E-09ABA2412B03}">
      <dgm:prSet/>
      <dgm:spPr/>
      <dgm:t>
        <a:bodyPr/>
        <a:lstStyle/>
        <a:p>
          <a:r>
            <a:rPr lang="en-GB" b="1" dirty="0">
              <a:latin typeface="Times New Roman" panose="02020603050405020304" pitchFamily="18" charset="0"/>
              <a:cs typeface="Times New Roman" panose="02020603050405020304" pitchFamily="18" charset="0"/>
            </a:rPr>
            <a:t>Clinical settings</a:t>
          </a:r>
          <a:r>
            <a:rPr lang="en-GB" dirty="0">
              <a:latin typeface="Times New Roman" panose="02020603050405020304" pitchFamily="18" charset="0"/>
              <a:cs typeface="Times New Roman" panose="02020603050405020304" pitchFamily="18" charset="0"/>
            </a:rPr>
            <a:t>: Real-time stress monitoring for patients in mental health care.</a:t>
          </a:r>
          <a:endParaRPr lang="en-US" dirty="0">
            <a:latin typeface="Times New Roman" panose="02020603050405020304" pitchFamily="18" charset="0"/>
            <a:cs typeface="Times New Roman" panose="02020603050405020304" pitchFamily="18" charset="0"/>
          </a:endParaRPr>
        </a:p>
      </dgm:t>
    </dgm:pt>
    <dgm:pt modelId="{6298EAC6-7095-421B-A4C9-4B978FCA8705}" type="parTrans" cxnId="{159B8871-DBF4-47FD-B3FC-755BD9EB5FB1}">
      <dgm:prSet/>
      <dgm:spPr/>
      <dgm:t>
        <a:bodyPr/>
        <a:lstStyle/>
        <a:p>
          <a:endParaRPr lang="en-US"/>
        </a:p>
      </dgm:t>
    </dgm:pt>
    <dgm:pt modelId="{7DECB0B6-8010-4FF0-805D-79CC1255FCA3}" type="sibTrans" cxnId="{159B8871-DBF4-47FD-B3FC-755BD9EB5FB1}">
      <dgm:prSet/>
      <dgm:spPr/>
      <dgm:t>
        <a:bodyPr/>
        <a:lstStyle/>
        <a:p>
          <a:endParaRPr lang="en-US"/>
        </a:p>
      </dgm:t>
    </dgm:pt>
    <dgm:pt modelId="{5AFFAC6D-A36D-4D87-B39C-145510EF46D9}">
      <dgm:prSet/>
      <dgm:spPr/>
      <dgm:t>
        <a:bodyPr/>
        <a:lstStyle/>
        <a:p>
          <a:r>
            <a:rPr lang="en-GB" b="1" dirty="0">
              <a:latin typeface="Times New Roman" panose="02020603050405020304" pitchFamily="18" charset="0"/>
              <a:cs typeface="Times New Roman" panose="02020603050405020304" pitchFamily="18" charset="0"/>
            </a:rPr>
            <a:t>Workplace wellness</a:t>
          </a:r>
          <a:r>
            <a:rPr lang="en-GB" dirty="0">
              <a:latin typeface="Times New Roman" panose="02020603050405020304" pitchFamily="18" charset="0"/>
              <a:cs typeface="Times New Roman" panose="02020603050405020304" pitchFamily="18" charset="0"/>
            </a:rPr>
            <a:t>: Employee stress tracking and management to improve productivity and well-being.</a:t>
          </a:r>
          <a:endParaRPr lang="en-US" dirty="0">
            <a:latin typeface="Times New Roman" panose="02020603050405020304" pitchFamily="18" charset="0"/>
            <a:cs typeface="Times New Roman" panose="02020603050405020304" pitchFamily="18" charset="0"/>
          </a:endParaRPr>
        </a:p>
      </dgm:t>
    </dgm:pt>
    <dgm:pt modelId="{598B137A-EB2B-4574-8F65-B7BC787B1206}" type="parTrans" cxnId="{8C607488-39D0-4C9E-81CE-1D3A0311A4D6}">
      <dgm:prSet/>
      <dgm:spPr/>
      <dgm:t>
        <a:bodyPr/>
        <a:lstStyle/>
        <a:p>
          <a:endParaRPr lang="en-US"/>
        </a:p>
      </dgm:t>
    </dgm:pt>
    <dgm:pt modelId="{90ABDCAE-6750-4E8C-9B98-4F1054E3BD91}" type="sibTrans" cxnId="{8C607488-39D0-4C9E-81CE-1D3A0311A4D6}">
      <dgm:prSet/>
      <dgm:spPr/>
      <dgm:t>
        <a:bodyPr/>
        <a:lstStyle/>
        <a:p>
          <a:endParaRPr lang="en-US"/>
        </a:p>
      </dgm:t>
    </dgm:pt>
    <dgm:pt modelId="{9EB307FE-A935-4C51-B8C5-7DC5E5041888}">
      <dgm:prSet/>
      <dgm:spPr/>
      <dgm:t>
        <a:bodyPr/>
        <a:lstStyle/>
        <a:p>
          <a:r>
            <a:rPr lang="en-GB" b="1" dirty="0">
              <a:latin typeface="Times New Roman" panose="02020603050405020304" pitchFamily="18" charset="0"/>
              <a:cs typeface="Times New Roman" panose="02020603050405020304" pitchFamily="18" charset="0"/>
            </a:rPr>
            <a:t>Personal use</a:t>
          </a:r>
          <a:r>
            <a:rPr lang="en-GB" dirty="0">
              <a:latin typeface="Times New Roman" panose="02020603050405020304" pitchFamily="18" charset="0"/>
              <a:cs typeface="Times New Roman" panose="02020603050405020304" pitchFamily="18" charset="0"/>
            </a:rPr>
            <a:t>: Individuals managing daily stress for improved emotional regulation.</a:t>
          </a:r>
          <a:endParaRPr lang="en-US" dirty="0">
            <a:latin typeface="Times New Roman" panose="02020603050405020304" pitchFamily="18" charset="0"/>
            <a:cs typeface="Times New Roman" panose="02020603050405020304" pitchFamily="18" charset="0"/>
          </a:endParaRPr>
        </a:p>
      </dgm:t>
    </dgm:pt>
    <dgm:pt modelId="{A51C709C-CF82-4911-BCF4-0C7E8381BDC6}" type="parTrans" cxnId="{A0D18FF0-2D7C-49B6-B75A-CDACDA6B2779}">
      <dgm:prSet/>
      <dgm:spPr/>
      <dgm:t>
        <a:bodyPr/>
        <a:lstStyle/>
        <a:p>
          <a:endParaRPr lang="en-US"/>
        </a:p>
      </dgm:t>
    </dgm:pt>
    <dgm:pt modelId="{3024C3A2-2C3D-4B6B-B845-DCDF31FB08E7}" type="sibTrans" cxnId="{A0D18FF0-2D7C-49B6-B75A-CDACDA6B2779}">
      <dgm:prSet/>
      <dgm:spPr/>
      <dgm:t>
        <a:bodyPr/>
        <a:lstStyle/>
        <a:p>
          <a:endParaRPr lang="en-US"/>
        </a:p>
      </dgm:t>
    </dgm:pt>
    <dgm:pt modelId="{27E44067-7447-4B21-B6D6-E797AA9A3B20}">
      <dgm:prSet/>
      <dgm:spPr/>
      <dgm:t>
        <a:bodyPr/>
        <a:lstStyle/>
        <a:p>
          <a:r>
            <a:rPr lang="en-GB" b="1" dirty="0">
              <a:latin typeface="Times New Roman" panose="02020603050405020304" pitchFamily="18" charset="0"/>
              <a:cs typeface="Times New Roman" panose="02020603050405020304" pitchFamily="18" charset="0"/>
            </a:rPr>
            <a:t>Educational settings</a:t>
          </a:r>
          <a:r>
            <a:rPr lang="en-GB" dirty="0">
              <a:latin typeface="Times New Roman" panose="02020603050405020304" pitchFamily="18" charset="0"/>
              <a:cs typeface="Times New Roman" panose="02020603050405020304" pitchFamily="18" charset="0"/>
            </a:rPr>
            <a:t>: Helping students manage academic stress in real time</a:t>
          </a:r>
          <a:r>
            <a:rPr lang="en-GB" dirty="0"/>
            <a:t>.</a:t>
          </a:r>
          <a:endParaRPr lang="en-US" dirty="0"/>
        </a:p>
      </dgm:t>
    </dgm:pt>
    <dgm:pt modelId="{D97376A2-75CB-4AF9-8D3F-5DCBD9B4BA91}" type="parTrans" cxnId="{D645DA65-0A1C-46E7-ADA0-AAD5F5213B91}">
      <dgm:prSet/>
      <dgm:spPr/>
      <dgm:t>
        <a:bodyPr/>
        <a:lstStyle/>
        <a:p>
          <a:endParaRPr lang="en-US"/>
        </a:p>
      </dgm:t>
    </dgm:pt>
    <dgm:pt modelId="{640179D1-38F1-4EDF-8C73-6EF7557F1C97}" type="sibTrans" cxnId="{D645DA65-0A1C-46E7-ADA0-AAD5F5213B91}">
      <dgm:prSet/>
      <dgm:spPr/>
      <dgm:t>
        <a:bodyPr/>
        <a:lstStyle/>
        <a:p>
          <a:endParaRPr lang="en-US"/>
        </a:p>
      </dgm:t>
    </dgm:pt>
    <dgm:pt modelId="{6B07E92D-AE74-4E2D-8446-CBA9687C0B6F}" type="pres">
      <dgm:prSet presAssocID="{B9501CBC-DA13-4DF3-99B8-2DEB409BABA1}" presName="root" presStyleCnt="0">
        <dgm:presLayoutVars>
          <dgm:dir/>
          <dgm:resizeHandles val="exact"/>
        </dgm:presLayoutVars>
      </dgm:prSet>
      <dgm:spPr/>
    </dgm:pt>
    <dgm:pt modelId="{5060B3D2-2DC6-404E-973C-1F55727D6D40}" type="pres">
      <dgm:prSet presAssocID="{B9501CBC-DA13-4DF3-99B8-2DEB409BABA1}" presName="container" presStyleCnt="0">
        <dgm:presLayoutVars>
          <dgm:dir/>
          <dgm:resizeHandles val="exact"/>
        </dgm:presLayoutVars>
      </dgm:prSet>
      <dgm:spPr/>
    </dgm:pt>
    <dgm:pt modelId="{9653ECEA-0598-4E18-B509-29003FD639A9}" type="pres">
      <dgm:prSet presAssocID="{B18C4F63-4ABA-4B25-A67E-09ABA2412B03}" presName="compNode" presStyleCnt="0"/>
      <dgm:spPr/>
    </dgm:pt>
    <dgm:pt modelId="{AE9AACF5-0674-4758-811F-8088C35350ED}" type="pres">
      <dgm:prSet presAssocID="{B18C4F63-4ABA-4B25-A67E-09ABA2412B03}" presName="iconBgRect" presStyleLbl="bgShp" presStyleIdx="0" presStyleCnt="4"/>
      <dgm:spPr/>
    </dgm:pt>
    <dgm:pt modelId="{AEDF24B3-8F43-4AF7-A08A-D887B4620EA3}" type="pres">
      <dgm:prSet presAssocID="{B18C4F63-4ABA-4B25-A67E-09ABA2412B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with Pulse"/>
        </a:ext>
      </dgm:extLst>
    </dgm:pt>
    <dgm:pt modelId="{09D3EC50-A1D9-4953-8925-63BCA8CD364F}" type="pres">
      <dgm:prSet presAssocID="{B18C4F63-4ABA-4B25-A67E-09ABA2412B03}" presName="spaceRect" presStyleCnt="0"/>
      <dgm:spPr/>
    </dgm:pt>
    <dgm:pt modelId="{CFB2E666-7A83-4C75-88EA-5BE2B572AF83}" type="pres">
      <dgm:prSet presAssocID="{B18C4F63-4ABA-4B25-A67E-09ABA2412B03}" presName="textRect" presStyleLbl="revTx" presStyleIdx="0" presStyleCnt="4">
        <dgm:presLayoutVars>
          <dgm:chMax val="1"/>
          <dgm:chPref val="1"/>
        </dgm:presLayoutVars>
      </dgm:prSet>
      <dgm:spPr/>
    </dgm:pt>
    <dgm:pt modelId="{8CC97366-9A53-4FB8-A90E-4B255B76C357}" type="pres">
      <dgm:prSet presAssocID="{7DECB0B6-8010-4FF0-805D-79CC1255FCA3}" presName="sibTrans" presStyleLbl="sibTrans2D1" presStyleIdx="0" presStyleCnt="0"/>
      <dgm:spPr/>
    </dgm:pt>
    <dgm:pt modelId="{ED0A31A9-1661-46F8-8006-6987CD0212C9}" type="pres">
      <dgm:prSet presAssocID="{5AFFAC6D-A36D-4D87-B39C-145510EF46D9}" presName="compNode" presStyleCnt="0"/>
      <dgm:spPr/>
    </dgm:pt>
    <dgm:pt modelId="{9CAC7603-B60A-4660-B442-B4C9FAB4BDEB}" type="pres">
      <dgm:prSet presAssocID="{5AFFAC6D-A36D-4D87-B39C-145510EF46D9}" presName="iconBgRect" presStyleLbl="bgShp" presStyleIdx="1" presStyleCnt="4"/>
      <dgm:spPr/>
    </dgm:pt>
    <dgm:pt modelId="{71C40B60-731D-4B58-BC15-2FF04016F625}" type="pres">
      <dgm:prSet presAssocID="{5AFFAC6D-A36D-4D87-B39C-145510EF46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1A57A04B-CAD0-4535-9AAC-5B3AAD9C1BD7}" type="pres">
      <dgm:prSet presAssocID="{5AFFAC6D-A36D-4D87-B39C-145510EF46D9}" presName="spaceRect" presStyleCnt="0"/>
      <dgm:spPr/>
    </dgm:pt>
    <dgm:pt modelId="{BED0485C-CD78-4FAF-9A80-301D16A3A20A}" type="pres">
      <dgm:prSet presAssocID="{5AFFAC6D-A36D-4D87-B39C-145510EF46D9}" presName="textRect" presStyleLbl="revTx" presStyleIdx="1" presStyleCnt="4">
        <dgm:presLayoutVars>
          <dgm:chMax val="1"/>
          <dgm:chPref val="1"/>
        </dgm:presLayoutVars>
      </dgm:prSet>
      <dgm:spPr/>
    </dgm:pt>
    <dgm:pt modelId="{2FD8EE1B-61FA-4C90-83B7-DE12B0C37E6F}" type="pres">
      <dgm:prSet presAssocID="{90ABDCAE-6750-4E8C-9B98-4F1054E3BD91}" presName="sibTrans" presStyleLbl="sibTrans2D1" presStyleIdx="0" presStyleCnt="0"/>
      <dgm:spPr/>
    </dgm:pt>
    <dgm:pt modelId="{ABC70C13-2953-487C-8B29-AC485B0909D7}" type="pres">
      <dgm:prSet presAssocID="{9EB307FE-A935-4C51-B8C5-7DC5E5041888}" presName="compNode" presStyleCnt="0"/>
      <dgm:spPr/>
    </dgm:pt>
    <dgm:pt modelId="{D6828911-6603-445B-B8CD-FBDFE55AAE84}" type="pres">
      <dgm:prSet presAssocID="{9EB307FE-A935-4C51-B8C5-7DC5E5041888}" presName="iconBgRect" presStyleLbl="bgShp" presStyleIdx="2" presStyleCnt="4"/>
      <dgm:spPr/>
    </dgm:pt>
    <dgm:pt modelId="{908D98EF-0C87-4E03-B06D-A8F532F9ED86}" type="pres">
      <dgm:prSet presAssocID="{9EB307FE-A935-4C51-B8C5-7DC5E50418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FCE798FF-AD3B-4056-B3DF-58CEFBC37EDB}" type="pres">
      <dgm:prSet presAssocID="{9EB307FE-A935-4C51-B8C5-7DC5E5041888}" presName="spaceRect" presStyleCnt="0"/>
      <dgm:spPr/>
    </dgm:pt>
    <dgm:pt modelId="{2E02F4FE-5406-4B3A-829C-DF8831F67DC1}" type="pres">
      <dgm:prSet presAssocID="{9EB307FE-A935-4C51-B8C5-7DC5E5041888}" presName="textRect" presStyleLbl="revTx" presStyleIdx="2" presStyleCnt="4">
        <dgm:presLayoutVars>
          <dgm:chMax val="1"/>
          <dgm:chPref val="1"/>
        </dgm:presLayoutVars>
      </dgm:prSet>
      <dgm:spPr/>
    </dgm:pt>
    <dgm:pt modelId="{A8A50B6A-F4D4-47C7-B0A8-871CBE02670E}" type="pres">
      <dgm:prSet presAssocID="{3024C3A2-2C3D-4B6B-B845-DCDF31FB08E7}" presName="sibTrans" presStyleLbl="sibTrans2D1" presStyleIdx="0" presStyleCnt="0"/>
      <dgm:spPr/>
    </dgm:pt>
    <dgm:pt modelId="{AA8951D9-9A4B-43BC-BCCD-940CFFD1B02C}" type="pres">
      <dgm:prSet presAssocID="{27E44067-7447-4B21-B6D6-E797AA9A3B20}" presName="compNode" presStyleCnt="0"/>
      <dgm:spPr/>
    </dgm:pt>
    <dgm:pt modelId="{9BDA638B-7D80-4C47-A9C8-A2EF19898963}" type="pres">
      <dgm:prSet presAssocID="{27E44067-7447-4B21-B6D6-E797AA9A3B20}" presName="iconBgRect" presStyleLbl="bgShp" presStyleIdx="3" presStyleCnt="4"/>
      <dgm:spPr/>
    </dgm:pt>
    <dgm:pt modelId="{65D6A62F-BD8B-4690-AA95-07A5284DA42F}" type="pres">
      <dgm:prSet presAssocID="{27E44067-7447-4B21-B6D6-E797AA9A3B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A4B461C5-4213-40AD-A192-5A5051DDA7C5}" type="pres">
      <dgm:prSet presAssocID="{27E44067-7447-4B21-B6D6-E797AA9A3B20}" presName="spaceRect" presStyleCnt="0"/>
      <dgm:spPr/>
    </dgm:pt>
    <dgm:pt modelId="{DE277FDE-799C-4EBE-A61E-795A49B111ED}" type="pres">
      <dgm:prSet presAssocID="{27E44067-7447-4B21-B6D6-E797AA9A3B20}" presName="textRect" presStyleLbl="revTx" presStyleIdx="3" presStyleCnt="4">
        <dgm:presLayoutVars>
          <dgm:chMax val="1"/>
          <dgm:chPref val="1"/>
        </dgm:presLayoutVars>
      </dgm:prSet>
      <dgm:spPr/>
    </dgm:pt>
  </dgm:ptLst>
  <dgm:cxnLst>
    <dgm:cxn modelId="{92006601-EBEC-46FB-AF63-BA868F803791}" type="presOf" srcId="{27E44067-7447-4B21-B6D6-E797AA9A3B20}" destId="{DE277FDE-799C-4EBE-A61E-795A49B111ED}" srcOrd="0" destOrd="0" presId="urn:microsoft.com/office/officeart/2018/2/layout/IconCircleList"/>
    <dgm:cxn modelId="{9A36791F-0799-4C17-AF71-3FF836428AC1}" type="presOf" srcId="{9EB307FE-A935-4C51-B8C5-7DC5E5041888}" destId="{2E02F4FE-5406-4B3A-829C-DF8831F67DC1}" srcOrd="0" destOrd="0" presId="urn:microsoft.com/office/officeart/2018/2/layout/IconCircleList"/>
    <dgm:cxn modelId="{5116CE5F-E860-4463-A510-284405E7AF7A}" type="presOf" srcId="{90ABDCAE-6750-4E8C-9B98-4F1054E3BD91}" destId="{2FD8EE1B-61FA-4C90-83B7-DE12B0C37E6F}" srcOrd="0" destOrd="0" presId="urn:microsoft.com/office/officeart/2018/2/layout/IconCircleList"/>
    <dgm:cxn modelId="{D645DA65-0A1C-46E7-ADA0-AAD5F5213B91}" srcId="{B9501CBC-DA13-4DF3-99B8-2DEB409BABA1}" destId="{27E44067-7447-4B21-B6D6-E797AA9A3B20}" srcOrd="3" destOrd="0" parTransId="{D97376A2-75CB-4AF9-8D3F-5DCBD9B4BA91}" sibTransId="{640179D1-38F1-4EDF-8C73-6EF7557F1C97}"/>
    <dgm:cxn modelId="{159B8871-DBF4-47FD-B3FC-755BD9EB5FB1}" srcId="{B9501CBC-DA13-4DF3-99B8-2DEB409BABA1}" destId="{B18C4F63-4ABA-4B25-A67E-09ABA2412B03}" srcOrd="0" destOrd="0" parTransId="{6298EAC6-7095-421B-A4C9-4B978FCA8705}" sibTransId="{7DECB0B6-8010-4FF0-805D-79CC1255FCA3}"/>
    <dgm:cxn modelId="{8C607488-39D0-4C9E-81CE-1D3A0311A4D6}" srcId="{B9501CBC-DA13-4DF3-99B8-2DEB409BABA1}" destId="{5AFFAC6D-A36D-4D87-B39C-145510EF46D9}" srcOrd="1" destOrd="0" parTransId="{598B137A-EB2B-4574-8F65-B7BC787B1206}" sibTransId="{90ABDCAE-6750-4E8C-9B98-4F1054E3BD91}"/>
    <dgm:cxn modelId="{7CE0C0A0-0503-4F91-8492-8FB6482B497A}" type="presOf" srcId="{B9501CBC-DA13-4DF3-99B8-2DEB409BABA1}" destId="{6B07E92D-AE74-4E2D-8446-CBA9687C0B6F}" srcOrd="0" destOrd="0" presId="urn:microsoft.com/office/officeart/2018/2/layout/IconCircleList"/>
    <dgm:cxn modelId="{C189C2AD-64C9-4F08-9939-1444FA6EC076}" type="presOf" srcId="{7DECB0B6-8010-4FF0-805D-79CC1255FCA3}" destId="{8CC97366-9A53-4FB8-A90E-4B255B76C357}" srcOrd="0" destOrd="0" presId="urn:microsoft.com/office/officeart/2018/2/layout/IconCircleList"/>
    <dgm:cxn modelId="{34AB28B3-BC55-4559-83B9-C8BF89BB78E7}" type="presOf" srcId="{5AFFAC6D-A36D-4D87-B39C-145510EF46D9}" destId="{BED0485C-CD78-4FAF-9A80-301D16A3A20A}" srcOrd="0" destOrd="0" presId="urn:microsoft.com/office/officeart/2018/2/layout/IconCircleList"/>
    <dgm:cxn modelId="{9D47F3C9-ACC6-46EF-8FA5-B286811A8A2E}" type="presOf" srcId="{B18C4F63-4ABA-4B25-A67E-09ABA2412B03}" destId="{CFB2E666-7A83-4C75-88EA-5BE2B572AF83}" srcOrd="0" destOrd="0" presId="urn:microsoft.com/office/officeart/2018/2/layout/IconCircleList"/>
    <dgm:cxn modelId="{E35D62CE-5DDF-45CA-AC5F-8343DA50DAA4}" type="presOf" srcId="{3024C3A2-2C3D-4B6B-B845-DCDF31FB08E7}" destId="{A8A50B6A-F4D4-47C7-B0A8-871CBE02670E}" srcOrd="0" destOrd="0" presId="urn:microsoft.com/office/officeart/2018/2/layout/IconCircleList"/>
    <dgm:cxn modelId="{A0D18FF0-2D7C-49B6-B75A-CDACDA6B2779}" srcId="{B9501CBC-DA13-4DF3-99B8-2DEB409BABA1}" destId="{9EB307FE-A935-4C51-B8C5-7DC5E5041888}" srcOrd="2" destOrd="0" parTransId="{A51C709C-CF82-4911-BCF4-0C7E8381BDC6}" sibTransId="{3024C3A2-2C3D-4B6B-B845-DCDF31FB08E7}"/>
    <dgm:cxn modelId="{53CC9540-FB95-42D7-A2B0-6CBD68E0BC8C}" type="presParOf" srcId="{6B07E92D-AE74-4E2D-8446-CBA9687C0B6F}" destId="{5060B3D2-2DC6-404E-973C-1F55727D6D40}" srcOrd="0" destOrd="0" presId="urn:microsoft.com/office/officeart/2018/2/layout/IconCircleList"/>
    <dgm:cxn modelId="{C17F9347-C661-4B42-8579-91BB6C3637F4}" type="presParOf" srcId="{5060B3D2-2DC6-404E-973C-1F55727D6D40}" destId="{9653ECEA-0598-4E18-B509-29003FD639A9}" srcOrd="0" destOrd="0" presId="urn:microsoft.com/office/officeart/2018/2/layout/IconCircleList"/>
    <dgm:cxn modelId="{AA64DAD5-024E-4B01-8E3A-90D85C98A85B}" type="presParOf" srcId="{9653ECEA-0598-4E18-B509-29003FD639A9}" destId="{AE9AACF5-0674-4758-811F-8088C35350ED}" srcOrd="0" destOrd="0" presId="urn:microsoft.com/office/officeart/2018/2/layout/IconCircleList"/>
    <dgm:cxn modelId="{D551FC77-37D1-46F3-848F-98E9B3A88AE2}" type="presParOf" srcId="{9653ECEA-0598-4E18-B509-29003FD639A9}" destId="{AEDF24B3-8F43-4AF7-A08A-D887B4620EA3}" srcOrd="1" destOrd="0" presId="urn:microsoft.com/office/officeart/2018/2/layout/IconCircleList"/>
    <dgm:cxn modelId="{9FF35B93-6797-4D0A-9CD2-526238570714}" type="presParOf" srcId="{9653ECEA-0598-4E18-B509-29003FD639A9}" destId="{09D3EC50-A1D9-4953-8925-63BCA8CD364F}" srcOrd="2" destOrd="0" presId="urn:microsoft.com/office/officeart/2018/2/layout/IconCircleList"/>
    <dgm:cxn modelId="{7E5AFD18-5EC3-48CD-947B-D88D0BF39407}" type="presParOf" srcId="{9653ECEA-0598-4E18-B509-29003FD639A9}" destId="{CFB2E666-7A83-4C75-88EA-5BE2B572AF83}" srcOrd="3" destOrd="0" presId="urn:microsoft.com/office/officeart/2018/2/layout/IconCircleList"/>
    <dgm:cxn modelId="{A19C000B-8C31-4339-A8FF-B82F68525725}" type="presParOf" srcId="{5060B3D2-2DC6-404E-973C-1F55727D6D40}" destId="{8CC97366-9A53-4FB8-A90E-4B255B76C357}" srcOrd="1" destOrd="0" presId="urn:microsoft.com/office/officeart/2018/2/layout/IconCircleList"/>
    <dgm:cxn modelId="{A6BC7A5D-8BB2-46B7-BB71-A2A4DB3CFE0D}" type="presParOf" srcId="{5060B3D2-2DC6-404E-973C-1F55727D6D40}" destId="{ED0A31A9-1661-46F8-8006-6987CD0212C9}" srcOrd="2" destOrd="0" presId="urn:microsoft.com/office/officeart/2018/2/layout/IconCircleList"/>
    <dgm:cxn modelId="{152CD92A-ED17-405A-A393-E2244A5674FE}" type="presParOf" srcId="{ED0A31A9-1661-46F8-8006-6987CD0212C9}" destId="{9CAC7603-B60A-4660-B442-B4C9FAB4BDEB}" srcOrd="0" destOrd="0" presId="urn:microsoft.com/office/officeart/2018/2/layout/IconCircleList"/>
    <dgm:cxn modelId="{AD852DA3-E0BF-4285-82D9-F01B32BE4C1D}" type="presParOf" srcId="{ED0A31A9-1661-46F8-8006-6987CD0212C9}" destId="{71C40B60-731D-4B58-BC15-2FF04016F625}" srcOrd="1" destOrd="0" presId="urn:microsoft.com/office/officeart/2018/2/layout/IconCircleList"/>
    <dgm:cxn modelId="{F49CA111-09AE-4C30-BEF4-B11E1A406F9B}" type="presParOf" srcId="{ED0A31A9-1661-46F8-8006-6987CD0212C9}" destId="{1A57A04B-CAD0-4535-9AAC-5B3AAD9C1BD7}" srcOrd="2" destOrd="0" presId="urn:microsoft.com/office/officeart/2018/2/layout/IconCircleList"/>
    <dgm:cxn modelId="{4D2F62C7-D75A-4AB6-BA6F-FBC15A527E66}" type="presParOf" srcId="{ED0A31A9-1661-46F8-8006-6987CD0212C9}" destId="{BED0485C-CD78-4FAF-9A80-301D16A3A20A}" srcOrd="3" destOrd="0" presId="urn:microsoft.com/office/officeart/2018/2/layout/IconCircleList"/>
    <dgm:cxn modelId="{0C7A28B8-22FB-4EC6-9CD5-B127EDC0C497}" type="presParOf" srcId="{5060B3D2-2DC6-404E-973C-1F55727D6D40}" destId="{2FD8EE1B-61FA-4C90-83B7-DE12B0C37E6F}" srcOrd="3" destOrd="0" presId="urn:microsoft.com/office/officeart/2018/2/layout/IconCircleList"/>
    <dgm:cxn modelId="{1BC7BF87-0479-4026-8F18-D99BF2E85ED6}" type="presParOf" srcId="{5060B3D2-2DC6-404E-973C-1F55727D6D40}" destId="{ABC70C13-2953-487C-8B29-AC485B0909D7}" srcOrd="4" destOrd="0" presId="urn:microsoft.com/office/officeart/2018/2/layout/IconCircleList"/>
    <dgm:cxn modelId="{6F17F1BE-BCF1-4559-8A3E-2E3335129887}" type="presParOf" srcId="{ABC70C13-2953-487C-8B29-AC485B0909D7}" destId="{D6828911-6603-445B-B8CD-FBDFE55AAE84}" srcOrd="0" destOrd="0" presId="urn:microsoft.com/office/officeart/2018/2/layout/IconCircleList"/>
    <dgm:cxn modelId="{D036875F-752E-427E-B44F-D6102EFE2ADE}" type="presParOf" srcId="{ABC70C13-2953-487C-8B29-AC485B0909D7}" destId="{908D98EF-0C87-4E03-B06D-A8F532F9ED86}" srcOrd="1" destOrd="0" presId="urn:microsoft.com/office/officeart/2018/2/layout/IconCircleList"/>
    <dgm:cxn modelId="{E58001D5-EAE8-410F-AB57-A44F381EE560}" type="presParOf" srcId="{ABC70C13-2953-487C-8B29-AC485B0909D7}" destId="{FCE798FF-AD3B-4056-B3DF-58CEFBC37EDB}" srcOrd="2" destOrd="0" presId="urn:microsoft.com/office/officeart/2018/2/layout/IconCircleList"/>
    <dgm:cxn modelId="{9A6CBEB7-0D69-401C-8DF0-B1EB7622FC96}" type="presParOf" srcId="{ABC70C13-2953-487C-8B29-AC485B0909D7}" destId="{2E02F4FE-5406-4B3A-829C-DF8831F67DC1}" srcOrd="3" destOrd="0" presId="urn:microsoft.com/office/officeart/2018/2/layout/IconCircleList"/>
    <dgm:cxn modelId="{F3C3B7B6-A2B2-4575-8BDA-8E553C26E8FF}" type="presParOf" srcId="{5060B3D2-2DC6-404E-973C-1F55727D6D40}" destId="{A8A50B6A-F4D4-47C7-B0A8-871CBE02670E}" srcOrd="5" destOrd="0" presId="urn:microsoft.com/office/officeart/2018/2/layout/IconCircleList"/>
    <dgm:cxn modelId="{1CE94F03-622B-4805-B198-26387528514B}" type="presParOf" srcId="{5060B3D2-2DC6-404E-973C-1F55727D6D40}" destId="{AA8951D9-9A4B-43BC-BCCD-940CFFD1B02C}" srcOrd="6" destOrd="0" presId="urn:microsoft.com/office/officeart/2018/2/layout/IconCircleList"/>
    <dgm:cxn modelId="{8C8F6BFF-2191-43E1-87F0-130C486436CB}" type="presParOf" srcId="{AA8951D9-9A4B-43BC-BCCD-940CFFD1B02C}" destId="{9BDA638B-7D80-4C47-A9C8-A2EF19898963}" srcOrd="0" destOrd="0" presId="urn:microsoft.com/office/officeart/2018/2/layout/IconCircleList"/>
    <dgm:cxn modelId="{A6B5FD96-A6F6-4698-B0EF-FAD2FBC80246}" type="presParOf" srcId="{AA8951D9-9A4B-43BC-BCCD-940CFFD1B02C}" destId="{65D6A62F-BD8B-4690-AA95-07A5284DA42F}" srcOrd="1" destOrd="0" presId="urn:microsoft.com/office/officeart/2018/2/layout/IconCircleList"/>
    <dgm:cxn modelId="{4B730A6A-7873-411E-8853-EC126089407E}" type="presParOf" srcId="{AA8951D9-9A4B-43BC-BCCD-940CFFD1B02C}" destId="{A4B461C5-4213-40AD-A192-5A5051DDA7C5}" srcOrd="2" destOrd="0" presId="urn:microsoft.com/office/officeart/2018/2/layout/IconCircleList"/>
    <dgm:cxn modelId="{1E28528D-539E-4037-B740-680B952B48A4}" type="presParOf" srcId="{AA8951D9-9A4B-43BC-BCCD-940CFFD1B02C}" destId="{DE277FDE-799C-4EBE-A61E-795A49B111E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563EE1-E7AC-4A54-8596-BCCDBC9196A2}"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2FE3E9B-F0C1-4728-8A91-9F5AFC66A032}">
      <dgm:prSet custT="1"/>
      <dgm:spPr/>
      <dgm:t>
        <a:bodyPr/>
        <a:lstStyle/>
        <a:p>
          <a:pPr>
            <a:defRPr cap="all"/>
          </a:pPr>
          <a:r>
            <a:rPr lang="en-GB" sz="1400" b="1" dirty="0">
              <a:latin typeface="Times New Roman" panose="02020603050405020304" pitchFamily="18" charset="0"/>
              <a:cs typeface="Times New Roman" panose="02020603050405020304" pitchFamily="18" charset="0"/>
            </a:rPr>
            <a:t>Facial Expression Recognition</a:t>
          </a:r>
          <a:r>
            <a:rPr lang="en-GB" sz="1400" dirty="0">
              <a:latin typeface="Times New Roman" panose="02020603050405020304" pitchFamily="18" charset="0"/>
              <a:cs typeface="Times New Roman" panose="02020603050405020304" pitchFamily="18" charset="0"/>
            </a:rPr>
            <a:t>: Detects emotions (anger, sadness, happiness) through micro-expressions and facial cues.</a:t>
          </a:r>
          <a:endParaRPr lang="en-US" sz="1400" dirty="0">
            <a:latin typeface="Times New Roman" panose="02020603050405020304" pitchFamily="18" charset="0"/>
            <a:cs typeface="Times New Roman" panose="02020603050405020304" pitchFamily="18" charset="0"/>
          </a:endParaRPr>
        </a:p>
      </dgm:t>
    </dgm:pt>
    <dgm:pt modelId="{35C6082B-C6FF-40B7-A612-246640BA927B}" type="parTrans" cxnId="{20ED61FC-3BF8-4547-B7E1-1A7B75033FA5}">
      <dgm:prSet/>
      <dgm:spPr/>
      <dgm:t>
        <a:bodyPr/>
        <a:lstStyle/>
        <a:p>
          <a:endParaRPr lang="en-US"/>
        </a:p>
      </dgm:t>
    </dgm:pt>
    <dgm:pt modelId="{40B2AE15-C9AF-45AA-9C6E-26E155CE9BF2}" type="sibTrans" cxnId="{20ED61FC-3BF8-4547-B7E1-1A7B75033FA5}">
      <dgm:prSet/>
      <dgm:spPr/>
      <dgm:t>
        <a:bodyPr/>
        <a:lstStyle/>
        <a:p>
          <a:endParaRPr lang="en-US"/>
        </a:p>
      </dgm:t>
    </dgm:pt>
    <dgm:pt modelId="{4471C717-0693-4ECA-816B-9322AD6DE1F9}">
      <dgm:prSet/>
      <dgm:spPr/>
      <dgm:t>
        <a:bodyPr/>
        <a:lstStyle/>
        <a:p>
          <a:pPr>
            <a:defRPr cap="all"/>
          </a:pPr>
          <a:r>
            <a:rPr lang="en-GB" b="1" dirty="0">
              <a:latin typeface="Times New Roman" panose="02020603050405020304" pitchFamily="18" charset="0"/>
              <a:cs typeface="Times New Roman" panose="02020603050405020304" pitchFamily="18" charset="0"/>
            </a:rPr>
            <a:t>Voice Feature Analysis</a:t>
          </a:r>
          <a:r>
            <a:rPr lang="en-GB" dirty="0">
              <a:latin typeface="Times New Roman" panose="02020603050405020304" pitchFamily="18" charset="0"/>
              <a:cs typeface="Times New Roman" panose="02020603050405020304" pitchFamily="18" charset="0"/>
            </a:rPr>
            <a:t>: Analyses pitch, tone, speed, and other vocal elements to assess stress and emotional states</a:t>
          </a:r>
          <a:r>
            <a:rPr lang="en-GB" dirty="0"/>
            <a:t>.</a:t>
          </a:r>
          <a:endParaRPr lang="en-US" dirty="0"/>
        </a:p>
      </dgm:t>
    </dgm:pt>
    <dgm:pt modelId="{C93A0558-1823-4B8B-ADC1-3E550C61FD8F}" type="parTrans" cxnId="{124D5854-DE7E-452F-82E9-D03576B07ECF}">
      <dgm:prSet/>
      <dgm:spPr/>
      <dgm:t>
        <a:bodyPr/>
        <a:lstStyle/>
        <a:p>
          <a:endParaRPr lang="en-US"/>
        </a:p>
      </dgm:t>
    </dgm:pt>
    <dgm:pt modelId="{D503623D-35F3-4ABB-94E9-9E6DB227DF49}" type="sibTrans" cxnId="{124D5854-DE7E-452F-82E9-D03576B07ECF}">
      <dgm:prSet/>
      <dgm:spPr/>
      <dgm:t>
        <a:bodyPr/>
        <a:lstStyle/>
        <a:p>
          <a:endParaRPr lang="en-US"/>
        </a:p>
      </dgm:t>
    </dgm:pt>
    <dgm:pt modelId="{72254E6B-366F-4B95-ABB9-B5BDD9CA1876}">
      <dgm:prSet custT="1"/>
      <dgm:spPr/>
      <dgm:t>
        <a:bodyPr/>
        <a:lstStyle/>
        <a:p>
          <a:pPr>
            <a:defRPr cap="all"/>
          </a:pPr>
          <a:r>
            <a:rPr lang="en-GB" sz="1400" b="1" dirty="0">
              <a:latin typeface="Times New Roman" panose="02020603050405020304" pitchFamily="18" charset="0"/>
              <a:cs typeface="Times New Roman" panose="02020603050405020304" pitchFamily="18" charset="0"/>
            </a:rPr>
            <a:t>Data fusion</a:t>
          </a:r>
          <a:r>
            <a:rPr lang="en-GB" sz="1400" dirty="0">
              <a:latin typeface="Times New Roman" panose="02020603050405020304" pitchFamily="18" charset="0"/>
              <a:cs typeface="Times New Roman" panose="02020603050405020304" pitchFamily="18" charset="0"/>
            </a:rPr>
            <a:t>: Merges facial and voice data for a more accurate and comprehensive stress assessment.</a:t>
          </a:r>
          <a:endParaRPr lang="en-US" sz="1400" dirty="0">
            <a:latin typeface="Times New Roman" panose="02020603050405020304" pitchFamily="18" charset="0"/>
            <a:cs typeface="Times New Roman" panose="02020603050405020304" pitchFamily="18" charset="0"/>
          </a:endParaRPr>
        </a:p>
      </dgm:t>
    </dgm:pt>
    <dgm:pt modelId="{5DBF3BBE-E426-4FFE-9E8C-72A26E6BF39E}" type="parTrans" cxnId="{C724177A-8635-47E9-9663-E37709632295}">
      <dgm:prSet/>
      <dgm:spPr/>
      <dgm:t>
        <a:bodyPr/>
        <a:lstStyle/>
        <a:p>
          <a:endParaRPr lang="en-US"/>
        </a:p>
      </dgm:t>
    </dgm:pt>
    <dgm:pt modelId="{8B6C3C83-36B1-48C9-8C7B-223F481CAF51}" type="sibTrans" cxnId="{C724177A-8635-47E9-9663-E37709632295}">
      <dgm:prSet/>
      <dgm:spPr/>
      <dgm:t>
        <a:bodyPr/>
        <a:lstStyle/>
        <a:p>
          <a:endParaRPr lang="en-US"/>
        </a:p>
      </dgm:t>
    </dgm:pt>
    <dgm:pt modelId="{A10EDDD9-E9F5-43A5-885C-F9BF5E6926A7}" type="pres">
      <dgm:prSet presAssocID="{53563EE1-E7AC-4A54-8596-BCCDBC9196A2}" presName="root" presStyleCnt="0">
        <dgm:presLayoutVars>
          <dgm:dir/>
          <dgm:resizeHandles val="exact"/>
        </dgm:presLayoutVars>
      </dgm:prSet>
      <dgm:spPr/>
    </dgm:pt>
    <dgm:pt modelId="{04829E89-7D2C-4285-B661-AB1C090E8D4A}" type="pres">
      <dgm:prSet presAssocID="{E2FE3E9B-F0C1-4728-8A91-9F5AFC66A032}" presName="compNode" presStyleCnt="0"/>
      <dgm:spPr/>
    </dgm:pt>
    <dgm:pt modelId="{D5AE306B-3D50-4CF5-845A-10D563094467}" type="pres">
      <dgm:prSet presAssocID="{E2FE3E9B-F0C1-4728-8A91-9F5AFC66A032}" presName="iconBgRect" presStyleLbl="bgShp" presStyleIdx="0" presStyleCnt="3"/>
      <dgm:spPr/>
    </dgm:pt>
    <dgm:pt modelId="{88774B7B-4683-49C6-ACC9-1A261A8B3B28}" type="pres">
      <dgm:prSet presAssocID="{E2FE3E9B-F0C1-4728-8A91-9F5AFC66A0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nny Face Outline"/>
        </a:ext>
      </dgm:extLst>
    </dgm:pt>
    <dgm:pt modelId="{96F4BEE1-3C91-4689-85B9-D7D1F3E3C5EE}" type="pres">
      <dgm:prSet presAssocID="{E2FE3E9B-F0C1-4728-8A91-9F5AFC66A032}" presName="spaceRect" presStyleCnt="0"/>
      <dgm:spPr/>
    </dgm:pt>
    <dgm:pt modelId="{10E47619-0836-411B-962E-AC6DC3056EB1}" type="pres">
      <dgm:prSet presAssocID="{E2FE3E9B-F0C1-4728-8A91-9F5AFC66A032}" presName="textRect" presStyleLbl="revTx" presStyleIdx="0" presStyleCnt="3">
        <dgm:presLayoutVars>
          <dgm:chMax val="1"/>
          <dgm:chPref val="1"/>
        </dgm:presLayoutVars>
      </dgm:prSet>
      <dgm:spPr/>
    </dgm:pt>
    <dgm:pt modelId="{313E9197-7273-4BAF-ACA0-B413FE39A631}" type="pres">
      <dgm:prSet presAssocID="{40B2AE15-C9AF-45AA-9C6E-26E155CE9BF2}" presName="sibTrans" presStyleCnt="0"/>
      <dgm:spPr/>
    </dgm:pt>
    <dgm:pt modelId="{61DEE8AF-48CB-4C04-B381-C39A9AD18A00}" type="pres">
      <dgm:prSet presAssocID="{4471C717-0693-4ECA-816B-9322AD6DE1F9}" presName="compNode" presStyleCnt="0"/>
      <dgm:spPr/>
    </dgm:pt>
    <dgm:pt modelId="{71CD6774-05AB-4AD3-AAA4-2F0C301F4F46}" type="pres">
      <dgm:prSet presAssocID="{4471C717-0693-4ECA-816B-9322AD6DE1F9}" presName="iconBgRect" presStyleLbl="bgShp" presStyleIdx="1" presStyleCnt="3"/>
      <dgm:spPr/>
    </dgm:pt>
    <dgm:pt modelId="{66F0DF58-EACF-457E-A7BB-8D8D4173C90F}" type="pres">
      <dgm:prSet presAssocID="{4471C717-0693-4ECA-816B-9322AD6DE1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EACBB1F3-FC24-4D1C-BD67-130B5E49B543}" type="pres">
      <dgm:prSet presAssocID="{4471C717-0693-4ECA-816B-9322AD6DE1F9}" presName="spaceRect" presStyleCnt="0"/>
      <dgm:spPr/>
    </dgm:pt>
    <dgm:pt modelId="{664BB3E9-98A4-4C64-BE91-6B01E6F18202}" type="pres">
      <dgm:prSet presAssocID="{4471C717-0693-4ECA-816B-9322AD6DE1F9}" presName="textRect" presStyleLbl="revTx" presStyleIdx="1" presStyleCnt="3">
        <dgm:presLayoutVars>
          <dgm:chMax val="1"/>
          <dgm:chPref val="1"/>
        </dgm:presLayoutVars>
      </dgm:prSet>
      <dgm:spPr/>
    </dgm:pt>
    <dgm:pt modelId="{457D2873-674E-462B-8D6F-D043B8DB5875}" type="pres">
      <dgm:prSet presAssocID="{D503623D-35F3-4ABB-94E9-9E6DB227DF49}" presName="sibTrans" presStyleCnt="0"/>
      <dgm:spPr/>
    </dgm:pt>
    <dgm:pt modelId="{DD417EEE-C243-4ECB-88C3-F25A02E020D2}" type="pres">
      <dgm:prSet presAssocID="{72254E6B-366F-4B95-ABB9-B5BDD9CA1876}" presName="compNode" presStyleCnt="0"/>
      <dgm:spPr/>
    </dgm:pt>
    <dgm:pt modelId="{2C51DF34-7ECB-49D0-9B85-361610AAA71D}" type="pres">
      <dgm:prSet presAssocID="{72254E6B-366F-4B95-ABB9-B5BDD9CA1876}" presName="iconBgRect" presStyleLbl="bgShp" presStyleIdx="2" presStyleCnt="3"/>
      <dgm:spPr/>
    </dgm:pt>
    <dgm:pt modelId="{0B7578D0-DAE8-42F1-8D8A-9C343690CF22}" type="pres">
      <dgm:prSet presAssocID="{72254E6B-366F-4B95-ABB9-B5BDD9CA18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48D03BE-6FAE-4DE8-9090-535C72538F24}" type="pres">
      <dgm:prSet presAssocID="{72254E6B-366F-4B95-ABB9-B5BDD9CA1876}" presName="spaceRect" presStyleCnt="0"/>
      <dgm:spPr/>
    </dgm:pt>
    <dgm:pt modelId="{ACCCCC3D-3387-4320-8DF1-3E0323A768E6}" type="pres">
      <dgm:prSet presAssocID="{72254E6B-366F-4B95-ABB9-B5BDD9CA1876}" presName="textRect" presStyleLbl="revTx" presStyleIdx="2" presStyleCnt="3">
        <dgm:presLayoutVars>
          <dgm:chMax val="1"/>
          <dgm:chPref val="1"/>
        </dgm:presLayoutVars>
      </dgm:prSet>
      <dgm:spPr/>
    </dgm:pt>
  </dgm:ptLst>
  <dgm:cxnLst>
    <dgm:cxn modelId="{76A03532-784F-4C1F-A2FE-DAF11BD97C82}" type="presOf" srcId="{53563EE1-E7AC-4A54-8596-BCCDBC9196A2}" destId="{A10EDDD9-E9F5-43A5-885C-F9BF5E6926A7}" srcOrd="0" destOrd="0" presId="urn:microsoft.com/office/officeart/2018/5/layout/IconCircleLabelList"/>
    <dgm:cxn modelId="{D2363452-9025-4BF1-A184-35794850B781}" type="presOf" srcId="{72254E6B-366F-4B95-ABB9-B5BDD9CA1876}" destId="{ACCCCC3D-3387-4320-8DF1-3E0323A768E6}" srcOrd="0" destOrd="0" presId="urn:microsoft.com/office/officeart/2018/5/layout/IconCircleLabelList"/>
    <dgm:cxn modelId="{124D5854-DE7E-452F-82E9-D03576B07ECF}" srcId="{53563EE1-E7AC-4A54-8596-BCCDBC9196A2}" destId="{4471C717-0693-4ECA-816B-9322AD6DE1F9}" srcOrd="1" destOrd="0" parTransId="{C93A0558-1823-4B8B-ADC1-3E550C61FD8F}" sibTransId="{D503623D-35F3-4ABB-94E9-9E6DB227DF49}"/>
    <dgm:cxn modelId="{C724177A-8635-47E9-9663-E37709632295}" srcId="{53563EE1-E7AC-4A54-8596-BCCDBC9196A2}" destId="{72254E6B-366F-4B95-ABB9-B5BDD9CA1876}" srcOrd="2" destOrd="0" parTransId="{5DBF3BBE-E426-4FFE-9E8C-72A26E6BF39E}" sibTransId="{8B6C3C83-36B1-48C9-8C7B-223F481CAF51}"/>
    <dgm:cxn modelId="{1C6C6BAF-654A-45DF-BB9B-366E6BF4BD9A}" type="presOf" srcId="{E2FE3E9B-F0C1-4728-8A91-9F5AFC66A032}" destId="{10E47619-0836-411B-962E-AC6DC3056EB1}" srcOrd="0" destOrd="0" presId="urn:microsoft.com/office/officeart/2018/5/layout/IconCircleLabelList"/>
    <dgm:cxn modelId="{D57ECADB-0E27-4A29-BCD5-9FD7AC749A52}" type="presOf" srcId="{4471C717-0693-4ECA-816B-9322AD6DE1F9}" destId="{664BB3E9-98A4-4C64-BE91-6B01E6F18202}" srcOrd="0" destOrd="0" presId="urn:microsoft.com/office/officeart/2018/5/layout/IconCircleLabelList"/>
    <dgm:cxn modelId="{20ED61FC-3BF8-4547-B7E1-1A7B75033FA5}" srcId="{53563EE1-E7AC-4A54-8596-BCCDBC9196A2}" destId="{E2FE3E9B-F0C1-4728-8A91-9F5AFC66A032}" srcOrd="0" destOrd="0" parTransId="{35C6082B-C6FF-40B7-A612-246640BA927B}" sibTransId="{40B2AE15-C9AF-45AA-9C6E-26E155CE9BF2}"/>
    <dgm:cxn modelId="{CDF15339-AD3B-4161-A735-077290B81929}" type="presParOf" srcId="{A10EDDD9-E9F5-43A5-885C-F9BF5E6926A7}" destId="{04829E89-7D2C-4285-B661-AB1C090E8D4A}" srcOrd="0" destOrd="0" presId="urn:microsoft.com/office/officeart/2018/5/layout/IconCircleLabelList"/>
    <dgm:cxn modelId="{E8002467-1409-45B9-8AD9-53A9DE27D2DC}" type="presParOf" srcId="{04829E89-7D2C-4285-B661-AB1C090E8D4A}" destId="{D5AE306B-3D50-4CF5-845A-10D563094467}" srcOrd="0" destOrd="0" presId="urn:microsoft.com/office/officeart/2018/5/layout/IconCircleLabelList"/>
    <dgm:cxn modelId="{931A8BE8-5A6C-4381-8AA2-36A81310185A}" type="presParOf" srcId="{04829E89-7D2C-4285-B661-AB1C090E8D4A}" destId="{88774B7B-4683-49C6-ACC9-1A261A8B3B28}" srcOrd="1" destOrd="0" presId="urn:microsoft.com/office/officeart/2018/5/layout/IconCircleLabelList"/>
    <dgm:cxn modelId="{D4089F7C-E549-4F91-B8F1-CA0D43B953CF}" type="presParOf" srcId="{04829E89-7D2C-4285-B661-AB1C090E8D4A}" destId="{96F4BEE1-3C91-4689-85B9-D7D1F3E3C5EE}" srcOrd="2" destOrd="0" presId="urn:microsoft.com/office/officeart/2018/5/layout/IconCircleLabelList"/>
    <dgm:cxn modelId="{E16FA23F-177E-47DD-AF76-16655CEF7FAF}" type="presParOf" srcId="{04829E89-7D2C-4285-B661-AB1C090E8D4A}" destId="{10E47619-0836-411B-962E-AC6DC3056EB1}" srcOrd="3" destOrd="0" presId="urn:microsoft.com/office/officeart/2018/5/layout/IconCircleLabelList"/>
    <dgm:cxn modelId="{695F03A4-8CB6-4507-B5C9-5AFF27F5A00E}" type="presParOf" srcId="{A10EDDD9-E9F5-43A5-885C-F9BF5E6926A7}" destId="{313E9197-7273-4BAF-ACA0-B413FE39A631}" srcOrd="1" destOrd="0" presId="urn:microsoft.com/office/officeart/2018/5/layout/IconCircleLabelList"/>
    <dgm:cxn modelId="{5ECAB2F4-86AA-425D-B596-AA99232BDC61}" type="presParOf" srcId="{A10EDDD9-E9F5-43A5-885C-F9BF5E6926A7}" destId="{61DEE8AF-48CB-4C04-B381-C39A9AD18A00}" srcOrd="2" destOrd="0" presId="urn:microsoft.com/office/officeart/2018/5/layout/IconCircleLabelList"/>
    <dgm:cxn modelId="{DBDB1B94-F088-4DDC-8A27-442E7055F119}" type="presParOf" srcId="{61DEE8AF-48CB-4C04-B381-C39A9AD18A00}" destId="{71CD6774-05AB-4AD3-AAA4-2F0C301F4F46}" srcOrd="0" destOrd="0" presId="urn:microsoft.com/office/officeart/2018/5/layout/IconCircleLabelList"/>
    <dgm:cxn modelId="{3D35E080-00A8-4F0A-9DD4-39A9A211BC34}" type="presParOf" srcId="{61DEE8AF-48CB-4C04-B381-C39A9AD18A00}" destId="{66F0DF58-EACF-457E-A7BB-8D8D4173C90F}" srcOrd="1" destOrd="0" presId="urn:microsoft.com/office/officeart/2018/5/layout/IconCircleLabelList"/>
    <dgm:cxn modelId="{82BB81C0-A1DE-419F-9DFD-E52D8BEB7285}" type="presParOf" srcId="{61DEE8AF-48CB-4C04-B381-C39A9AD18A00}" destId="{EACBB1F3-FC24-4D1C-BD67-130B5E49B543}" srcOrd="2" destOrd="0" presId="urn:microsoft.com/office/officeart/2018/5/layout/IconCircleLabelList"/>
    <dgm:cxn modelId="{DCC748A3-4492-4C7B-8EFD-3BD948BB386E}" type="presParOf" srcId="{61DEE8AF-48CB-4C04-B381-C39A9AD18A00}" destId="{664BB3E9-98A4-4C64-BE91-6B01E6F18202}" srcOrd="3" destOrd="0" presId="urn:microsoft.com/office/officeart/2018/5/layout/IconCircleLabelList"/>
    <dgm:cxn modelId="{281D988E-7E24-4E78-8491-537BA76299DC}" type="presParOf" srcId="{A10EDDD9-E9F5-43A5-885C-F9BF5E6926A7}" destId="{457D2873-674E-462B-8D6F-D043B8DB5875}" srcOrd="3" destOrd="0" presId="urn:microsoft.com/office/officeart/2018/5/layout/IconCircleLabelList"/>
    <dgm:cxn modelId="{B02BB54A-5878-475E-A96C-BE56F39D7759}" type="presParOf" srcId="{A10EDDD9-E9F5-43A5-885C-F9BF5E6926A7}" destId="{DD417EEE-C243-4ECB-88C3-F25A02E020D2}" srcOrd="4" destOrd="0" presId="urn:microsoft.com/office/officeart/2018/5/layout/IconCircleLabelList"/>
    <dgm:cxn modelId="{1FAA7B43-8238-4E10-A924-27F98DE53878}" type="presParOf" srcId="{DD417EEE-C243-4ECB-88C3-F25A02E020D2}" destId="{2C51DF34-7ECB-49D0-9B85-361610AAA71D}" srcOrd="0" destOrd="0" presId="urn:microsoft.com/office/officeart/2018/5/layout/IconCircleLabelList"/>
    <dgm:cxn modelId="{D1D99076-A5A5-45FE-9FD7-1D91F296B042}" type="presParOf" srcId="{DD417EEE-C243-4ECB-88C3-F25A02E020D2}" destId="{0B7578D0-DAE8-42F1-8D8A-9C343690CF22}" srcOrd="1" destOrd="0" presId="urn:microsoft.com/office/officeart/2018/5/layout/IconCircleLabelList"/>
    <dgm:cxn modelId="{CED6A72C-C143-4413-B345-8FDD4CF92F0B}" type="presParOf" srcId="{DD417EEE-C243-4ECB-88C3-F25A02E020D2}" destId="{D48D03BE-6FAE-4DE8-9090-535C72538F24}" srcOrd="2" destOrd="0" presId="urn:microsoft.com/office/officeart/2018/5/layout/IconCircleLabelList"/>
    <dgm:cxn modelId="{59CA20C7-597F-4A74-83D8-25E7BDC0E9EA}" type="presParOf" srcId="{DD417EEE-C243-4ECB-88C3-F25A02E020D2}" destId="{ACCCCC3D-3387-4320-8DF1-3E0323A768E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E915E-E660-4CC7-B72D-360D839CD1BD}">
      <dsp:nvSpPr>
        <dsp:cNvPr id="0" name=""/>
        <dsp:cNvSpPr/>
      </dsp:nvSpPr>
      <dsp:spPr>
        <a:xfrm>
          <a:off x="1456270" y="960503"/>
          <a:ext cx="646259" cy="9143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A5EE80-4C1A-44E6-AE9A-AF85D91ADF87}">
      <dsp:nvSpPr>
        <dsp:cNvPr id="0" name=""/>
        <dsp:cNvSpPr/>
      </dsp:nvSpPr>
      <dsp:spPr>
        <a:xfrm>
          <a:off x="184804" y="2068963"/>
          <a:ext cx="3318586" cy="119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Goal</a:t>
          </a:r>
          <a:r>
            <a:rPr lang="en-GB" sz="2000" kern="1200" dirty="0">
              <a:latin typeface="Times New Roman" panose="02020603050405020304" pitchFamily="18" charset="0"/>
              <a:cs typeface="Times New Roman" panose="02020603050405020304" pitchFamily="18" charset="0"/>
            </a:rPr>
            <a:t>: </a:t>
          </a:r>
          <a:r>
            <a:rPr lang="en-GB" sz="1800" kern="1200" dirty="0">
              <a:latin typeface="Times New Roman" panose="02020603050405020304" pitchFamily="18" charset="0"/>
              <a:cs typeface="Times New Roman" panose="02020603050405020304" pitchFamily="18" charset="0"/>
            </a:rPr>
            <a:t>To develop a system that estimates and visualizes user stress levels using Social Signal Processing (SSP) techniques, including voice analysis for both linguistic (text-based) and paralinguistic (audio-based).</a:t>
          </a:r>
          <a:endParaRPr lang="en-US" sz="1800" kern="1200" dirty="0">
            <a:latin typeface="Times New Roman" panose="02020603050405020304" pitchFamily="18" charset="0"/>
            <a:cs typeface="Times New Roman" panose="02020603050405020304" pitchFamily="18" charset="0"/>
          </a:endParaRPr>
        </a:p>
      </dsp:txBody>
      <dsp:txXfrm>
        <a:off x="184804" y="2068963"/>
        <a:ext cx="3318586" cy="1192981"/>
      </dsp:txXfrm>
    </dsp:sp>
    <dsp:sp modelId="{43D00843-B0BA-456E-9F10-E3A0EE06AB09}">
      <dsp:nvSpPr>
        <dsp:cNvPr id="0" name=""/>
        <dsp:cNvSpPr/>
      </dsp:nvSpPr>
      <dsp:spPr>
        <a:xfrm>
          <a:off x="5097910" y="885867"/>
          <a:ext cx="646259" cy="1284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8A6E02-61D1-48D7-AC30-0334F0AC783C}">
      <dsp:nvSpPr>
        <dsp:cNvPr id="0" name=""/>
        <dsp:cNvSpPr/>
      </dsp:nvSpPr>
      <dsp:spPr>
        <a:xfrm>
          <a:off x="3748453" y="2293684"/>
          <a:ext cx="3380383" cy="1329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Integration</a:t>
          </a:r>
          <a:r>
            <a:rPr lang="en-GB" sz="2000" kern="1200" dirty="0">
              <a:latin typeface="Times New Roman" panose="02020603050405020304" pitchFamily="18" charset="0"/>
              <a:cs typeface="Times New Roman" panose="02020603050405020304" pitchFamily="18" charset="0"/>
            </a:rPr>
            <a:t>: The system will be integrated with multimodal Large Language Models (LLMs) like GPT-4 for enhanced detection.</a:t>
          </a:r>
          <a:endParaRPr lang="en-US" sz="2000" kern="1200" dirty="0">
            <a:latin typeface="Times New Roman" panose="02020603050405020304" pitchFamily="18" charset="0"/>
            <a:cs typeface="Times New Roman" panose="02020603050405020304" pitchFamily="18" charset="0"/>
          </a:endParaRPr>
        </a:p>
      </dsp:txBody>
      <dsp:txXfrm>
        <a:off x="3748453" y="2293684"/>
        <a:ext cx="3380383" cy="1329449"/>
      </dsp:txXfrm>
    </dsp:sp>
    <dsp:sp modelId="{B4F29CCE-E84E-4D80-9773-BECA8D8A9C7C}">
      <dsp:nvSpPr>
        <dsp:cNvPr id="0" name=""/>
        <dsp:cNvSpPr/>
      </dsp:nvSpPr>
      <dsp:spPr>
        <a:xfrm>
          <a:off x="8046415" y="1018581"/>
          <a:ext cx="1456798" cy="9378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4FF657-9FFF-43CE-90F6-40155726762A}">
      <dsp:nvSpPr>
        <dsp:cNvPr id="0" name=""/>
        <dsp:cNvSpPr/>
      </dsp:nvSpPr>
      <dsp:spPr>
        <a:xfrm>
          <a:off x="7205443" y="2225740"/>
          <a:ext cx="3310156" cy="119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Outcome</a:t>
          </a:r>
          <a:r>
            <a:rPr lang="en-GB" sz="2000" kern="1200" dirty="0">
              <a:latin typeface="Times New Roman" panose="02020603050405020304" pitchFamily="18" charset="0"/>
              <a:cs typeface="Times New Roman" panose="02020603050405020304" pitchFamily="18" charset="0"/>
            </a:rPr>
            <a:t>: Supporting metacognition and mental health care through personalized feedback and dialogue.</a:t>
          </a:r>
          <a:endParaRPr lang="en-US" sz="2000" kern="1200" dirty="0">
            <a:latin typeface="Times New Roman" panose="02020603050405020304" pitchFamily="18" charset="0"/>
            <a:cs typeface="Times New Roman" panose="02020603050405020304" pitchFamily="18" charset="0"/>
          </a:endParaRPr>
        </a:p>
      </dsp:txBody>
      <dsp:txXfrm>
        <a:off x="7205443" y="2225740"/>
        <a:ext cx="3310156" cy="1191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7D2B-2524-4E9C-AFD5-7046DFB20084}">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7AEF6-A49B-44CF-A287-CBFB9E02C70C}">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F3D54-14E3-4AF9-9E0B-56DB1AE8A284}">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b="1" kern="1200" dirty="0">
              <a:latin typeface="Times New Roman" panose="02020603050405020304" pitchFamily="18" charset="0"/>
              <a:cs typeface="Times New Roman" panose="02020603050405020304" pitchFamily="18" charset="0"/>
            </a:rPr>
            <a:t>GPT-4o</a:t>
          </a:r>
          <a:r>
            <a:rPr lang="en-GB" sz="2100" kern="1200" dirty="0">
              <a:latin typeface="Times New Roman" panose="02020603050405020304" pitchFamily="18" charset="0"/>
              <a:cs typeface="Times New Roman" panose="02020603050405020304" pitchFamily="18" charset="0"/>
            </a:rPr>
            <a:t>:Powerful in understanding context from multimodal inputs (text, voice, and visual data).</a:t>
          </a:r>
          <a:endParaRPr lang="en-US" sz="2100" kern="1200" dirty="0">
            <a:latin typeface="Times New Roman" panose="02020603050405020304" pitchFamily="18" charset="0"/>
            <a:cs typeface="Times New Roman" panose="02020603050405020304" pitchFamily="18" charset="0"/>
          </a:endParaRPr>
        </a:p>
      </dsp:txBody>
      <dsp:txXfrm>
        <a:off x="1948202" y="368029"/>
        <a:ext cx="3233964" cy="1371985"/>
      </dsp:txXfrm>
    </dsp:sp>
    <dsp:sp modelId="{A966C9FC-8AE4-430D-A4C1-2909FC87E0B1}">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73470-08CC-4CB4-9C43-960BF2ACA888}">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BAC4BE-394B-42E4-9E6D-6C84F4891AC9}">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b="1" kern="1200" dirty="0">
              <a:latin typeface="Times New Roman" panose="02020603050405020304" pitchFamily="18" charset="0"/>
              <a:cs typeface="Times New Roman" panose="02020603050405020304" pitchFamily="18" charset="0"/>
            </a:rPr>
            <a:t>LLM Capabilities</a:t>
          </a:r>
          <a:r>
            <a:rPr lang="en-GB" sz="2100" kern="1200" dirty="0">
              <a:latin typeface="Times New Roman" panose="02020603050405020304" pitchFamily="18" charset="0"/>
              <a:cs typeface="Times New Roman" panose="02020603050405020304" pitchFamily="18" charset="0"/>
            </a:rPr>
            <a:t>: Enhances interpretation of stress-related signals.</a:t>
          </a:r>
          <a:endParaRPr lang="en-US" sz="2100" kern="1200" dirty="0">
            <a:latin typeface="Times New Roman" panose="02020603050405020304" pitchFamily="18" charset="0"/>
            <a:cs typeface="Times New Roman" panose="02020603050405020304" pitchFamily="18" charset="0"/>
          </a:endParaRPr>
        </a:p>
      </dsp:txBody>
      <dsp:txXfrm>
        <a:off x="7411643" y="368029"/>
        <a:ext cx="3233964" cy="1371985"/>
      </dsp:txXfrm>
    </dsp:sp>
    <dsp:sp modelId="{D1E38DE7-909F-4A10-B9C4-8DE3C3BFEC22}">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0311E-AA1B-423C-A5AF-0D8FC04F7370}">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25553-1BCA-471E-9E10-97951077D3B7}">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dirty="0">
              <a:latin typeface="Times New Roman" panose="02020603050405020304" pitchFamily="18" charset="0"/>
              <a:cs typeface="Times New Roman" panose="02020603050405020304" pitchFamily="18" charset="0"/>
            </a:rPr>
            <a:t>Adapts to personalized mental health profiles and patterns over time.</a:t>
          </a:r>
          <a:endParaRPr lang="en-US" sz="2100" kern="1200" dirty="0">
            <a:latin typeface="Times New Roman" panose="02020603050405020304" pitchFamily="18" charset="0"/>
            <a:cs typeface="Times New Roman" panose="02020603050405020304" pitchFamily="18" charset="0"/>
          </a:endParaRPr>
        </a:p>
      </dsp:txBody>
      <dsp:txXfrm>
        <a:off x="1948202" y="2452790"/>
        <a:ext cx="3233964" cy="1371985"/>
      </dsp:txXfrm>
    </dsp:sp>
    <dsp:sp modelId="{B4D15C11-5385-45A7-B94A-24091772D316}">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B65B4-45E5-4709-9642-89F9B7064916}">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BCDCF-BD00-4345-96AB-5F82D4CAA558}">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b="1" kern="1200" dirty="0">
              <a:latin typeface="Times New Roman" panose="02020603050405020304" pitchFamily="18" charset="0"/>
              <a:cs typeface="Times New Roman" panose="02020603050405020304" pitchFamily="18" charset="0"/>
            </a:rPr>
            <a:t>Output</a:t>
          </a:r>
          <a:r>
            <a:rPr lang="en-GB" sz="2100" kern="1200" dirty="0">
              <a:latin typeface="Times New Roman" panose="02020603050405020304" pitchFamily="18" charset="0"/>
              <a:cs typeface="Times New Roman" panose="02020603050405020304" pitchFamily="18" charset="0"/>
            </a:rPr>
            <a:t>: Generates real-time suggestions for stress management ( relaxation techniques, cognitive reframing).</a:t>
          </a:r>
          <a:endParaRPr lang="en-US" sz="2100" kern="1200" dirty="0">
            <a:latin typeface="Times New Roman" panose="02020603050405020304" pitchFamily="18" charset="0"/>
            <a:cs typeface="Times New Roman" panose="02020603050405020304" pitchFamily="18" charset="0"/>
          </a:endParaRPr>
        </a:p>
      </dsp:txBody>
      <dsp:txXfrm>
        <a:off x="7411643" y="2452790"/>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3621E-69F2-4EA6-8894-17746517528E}">
      <dsp:nvSpPr>
        <dsp:cNvPr id="0" name=""/>
        <dsp:cNvSpPr/>
      </dsp:nvSpPr>
      <dsp:spPr>
        <a:xfrm>
          <a:off x="679050" y="202563"/>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1F91DC-CD20-4DC1-B819-4699AAB764C9}">
      <dsp:nvSpPr>
        <dsp:cNvPr id="0" name=""/>
        <dsp:cNvSpPr/>
      </dsp:nvSpPr>
      <dsp:spPr>
        <a:xfrm>
          <a:off x="1081237" y="60475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714A53-606A-4FDF-82E4-D240CB61F388}">
      <dsp:nvSpPr>
        <dsp:cNvPr id="0" name=""/>
        <dsp:cNvSpPr/>
      </dsp:nvSpPr>
      <dsp:spPr>
        <a:xfrm>
          <a:off x="75768" y="2677563"/>
          <a:ext cx="3093750" cy="106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latin typeface="Times New Roman" panose="02020603050405020304" pitchFamily="18" charset="0"/>
              <a:cs typeface="Times New Roman" panose="02020603050405020304" pitchFamily="18" charset="0"/>
            </a:rPr>
            <a:t>Personalized Interaction</a:t>
          </a:r>
          <a:r>
            <a:rPr lang="en-GB" sz="1400" kern="1200" dirty="0">
              <a:latin typeface="Times New Roman" panose="02020603050405020304" pitchFamily="18" charset="0"/>
              <a:cs typeface="Times New Roman" panose="02020603050405020304" pitchFamily="18" charset="0"/>
            </a:rPr>
            <a:t>: Tailored conversations based on user stress levels and emotional state.</a:t>
          </a:r>
          <a:endParaRPr lang="en-US" sz="1400" kern="1200" dirty="0">
            <a:latin typeface="Times New Roman" panose="02020603050405020304" pitchFamily="18" charset="0"/>
            <a:cs typeface="Times New Roman" panose="02020603050405020304" pitchFamily="18" charset="0"/>
          </a:endParaRPr>
        </a:p>
      </dsp:txBody>
      <dsp:txXfrm>
        <a:off x="75768" y="2677563"/>
        <a:ext cx="3093750" cy="1068750"/>
      </dsp:txXfrm>
    </dsp:sp>
    <dsp:sp modelId="{8641BA25-96F1-4A14-A499-4774A8CAAC3F}">
      <dsp:nvSpPr>
        <dsp:cNvPr id="0" name=""/>
        <dsp:cNvSpPr/>
      </dsp:nvSpPr>
      <dsp:spPr>
        <a:xfrm>
          <a:off x="4314206" y="202563"/>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B0B89-57AE-41E9-8784-5D6EDD33D6EF}">
      <dsp:nvSpPr>
        <dsp:cNvPr id="0" name=""/>
        <dsp:cNvSpPr/>
      </dsp:nvSpPr>
      <dsp:spPr>
        <a:xfrm>
          <a:off x="4716393" y="604750"/>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7294F-30E8-4131-92BA-6A22D699C9EF}">
      <dsp:nvSpPr>
        <dsp:cNvPr id="0" name=""/>
        <dsp:cNvSpPr/>
      </dsp:nvSpPr>
      <dsp:spPr>
        <a:xfrm>
          <a:off x="3710925" y="2677563"/>
          <a:ext cx="3093750" cy="106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latin typeface="Times New Roman" panose="02020603050405020304" pitchFamily="18" charset="0"/>
              <a:cs typeface="Times New Roman" panose="02020603050405020304" pitchFamily="18" charset="0"/>
            </a:rPr>
            <a:t>Metacognition Support</a:t>
          </a:r>
          <a:r>
            <a:rPr lang="en-GB" sz="1400" kern="1200" dirty="0">
              <a:latin typeface="Times New Roman" panose="02020603050405020304" pitchFamily="18" charset="0"/>
              <a:cs typeface="Times New Roman" panose="02020603050405020304" pitchFamily="18" charset="0"/>
            </a:rPr>
            <a:t>: Encourages users to reflect on their emotions and behaviour, improving emotional awareness and self-regulation.</a:t>
          </a:r>
          <a:endParaRPr lang="en-US" sz="1400" kern="1200" dirty="0">
            <a:latin typeface="Times New Roman" panose="02020603050405020304" pitchFamily="18" charset="0"/>
            <a:cs typeface="Times New Roman" panose="02020603050405020304" pitchFamily="18" charset="0"/>
          </a:endParaRPr>
        </a:p>
      </dsp:txBody>
      <dsp:txXfrm>
        <a:off x="3710925" y="2677563"/>
        <a:ext cx="3093750" cy="1068750"/>
      </dsp:txXfrm>
    </dsp:sp>
    <dsp:sp modelId="{0528C60B-FFE4-4436-9411-DB25215CFF08}">
      <dsp:nvSpPr>
        <dsp:cNvPr id="0" name=""/>
        <dsp:cNvSpPr/>
      </dsp:nvSpPr>
      <dsp:spPr>
        <a:xfrm>
          <a:off x="7949362" y="202563"/>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C6C9B-6A7A-4900-B5E1-F5733CD8B656}">
      <dsp:nvSpPr>
        <dsp:cNvPr id="0" name=""/>
        <dsp:cNvSpPr/>
      </dsp:nvSpPr>
      <dsp:spPr>
        <a:xfrm>
          <a:off x="8351550" y="60475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480DE7-E982-4518-9EFA-D734BED9079F}">
      <dsp:nvSpPr>
        <dsp:cNvPr id="0" name=""/>
        <dsp:cNvSpPr/>
      </dsp:nvSpPr>
      <dsp:spPr>
        <a:xfrm>
          <a:off x="7346081" y="2677563"/>
          <a:ext cx="3093750" cy="106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latin typeface="Times New Roman" panose="02020603050405020304" pitchFamily="18" charset="0"/>
              <a:cs typeface="Times New Roman" panose="02020603050405020304" pitchFamily="18" charset="0"/>
            </a:rPr>
            <a:t>Therapeutic Guidance</a:t>
          </a:r>
          <a:r>
            <a:rPr lang="en-GB" sz="1400" kern="1200" dirty="0">
              <a:latin typeface="Times New Roman" panose="02020603050405020304" pitchFamily="18" charset="0"/>
              <a:cs typeface="Times New Roman" panose="02020603050405020304" pitchFamily="18" charset="0"/>
            </a:rPr>
            <a:t>: Offers therapeutic dialogue techniques such as cognitive-behavioural interventions, mindfulness, and self-compassion.</a:t>
          </a:r>
          <a:endParaRPr lang="en-US" sz="1400" kern="1200" dirty="0">
            <a:latin typeface="Times New Roman" panose="02020603050405020304" pitchFamily="18" charset="0"/>
            <a:cs typeface="Times New Roman" panose="02020603050405020304" pitchFamily="18" charset="0"/>
          </a:endParaRPr>
        </a:p>
      </dsp:txBody>
      <dsp:txXfrm>
        <a:off x="7346081" y="2677563"/>
        <a:ext cx="3093750" cy="1068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AACF5-0674-4758-811F-8088C35350ED}">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F24B3-8F43-4AF7-A08A-D887B4620EA3}">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B2E666-7A83-4C75-88EA-5BE2B572AF83}">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b="1" kern="1200" dirty="0">
              <a:latin typeface="Times New Roman" panose="02020603050405020304" pitchFamily="18" charset="0"/>
              <a:cs typeface="Times New Roman" panose="02020603050405020304" pitchFamily="18" charset="0"/>
            </a:rPr>
            <a:t>Clinical settings</a:t>
          </a:r>
          <a:r>
            <a:rPr lang="en-GB" sz="2200" kern="1200" dirty="0">
              <a:latin typeface="Times New Roman" panose="02020603050405020304" pitchFamily="18" charset="0"/>
              <a:cs typeface="Times New Roman" panose="02020603050405020304" pitchFamily="18" charset="0"/>
            </a:rPr>
            <a:t>: Real-time stress monitoring for patients in mental health care.</a:t>
          </a:r>
          <a:endParaRPr lang="en-US" sz="2200" kern="1200" dirty="0">
            <a:latin typeface="Times New Roman" panose="02020603050405020304" pitchFamily="18" charset="0"/>
            <a:cs typeface="Times New Roman" panose="02020603050405020304" pitchFamily="18" charset="0"/>
          </a:endParaRPr>
        </a:p>
      </dsp:txBody>
      <dsp:txXfrm>
        <a:off x="1948202" y="368029"/>
        <a:ext cx="3233964" cy="1371985"/>
      </dsp:txXfrm>
    </dsp:sp>
    <dsp:sp modelId="{9CAC7603-B60A-4660-B442-B4C9FAB4BDEB}">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40B60-731D-4B58-BC15-2FF04016F62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0485C-CD78-4FAF-9A80-301D16A3A20A}">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b="1" kern="1200" dirty="0">
              <a:latin typeface="Times New Roman" panose="02020603050405020304" pitchFamily="18" charset="0"/>
              <a:cs typeface="Times New Roman" panose="02020603050405020304" pitchFamily="18" charset="0"/>
            </a:rPr>
            <a:t>Workplace wellness</a:t>
          </a:r>
          <a:r>
            <a:rPr lang="en-GB" sz="2200" kern="1200" dirty="0">
              <a:latin typeface="Times New Roman" panose="02020603050405020304" pitchFamily="18" charset="0"/>
              <a:cs typeface="Times New Roman" panose="02020603050405020304" pitchFamily="18" charset="0"/>
            </a:rPr>
            <a:t>: Employee stress tracking and management to improve productivity and well-being.</a:t>
          </a:r>
          <a:endParaRPr lang="en-US" sz="2200" kern="1200" dirty="0">
            <a:latin typeface="Times New Roman" panose="02020603050405020304" pitchFamily="18" charset="0"/>
            <a:cs typeface="Times New Roman" panose="02020603050405020304" pitchFamily="18" charset="0"/>
          </a:endParaRPr>
        </a:p>
      </dsp:txBody>
      <dsp:txXfrm>
        <a:off x="7411643" y="368029"/>
        <a:ext cx="3233964" cy="1371985"/>
      </dsp:txXfrm>
    </dsp:sp>
    <dsp:sp modelId="{D6828911-6603-445B-B8CD-FBDFE55AAE84}">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D98EF-0C87-4E03-B06D-A8F532F9ED86}">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02F4FE-5406-4B3A-829C-DF8831F67DC1}">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b="1" kern="1200" dirty="0">
              <a:latin typeface="Times New Roman" panose="02020603050405020304" pitchFamily="18" charset="0"/>
              <a:cs typeface="Times New Roman" panose="02020603050405020304" pitchFamily="18" charset="0"/>
            </a:rPr>
            <a:t>Personal use</a:t>
          </a:r>
          <a:r>
            <a:rPr lang="en-GB" sz="2200" kern="1200" dirty="0">
              <a:latin typeface="Times New Roman" panose="02020603050405020304" pitchFamily="18" charset="0"/>
              <a:cs typeface="Times New Roman" panose="02020603050405020304" pitchFamily="18" charset="0"/>
            </a:rPr>
            <a:t>: Individuals managing daily stress for improved emotional regulation.</a:t>
          </a:r>
          <a:endParaRPr lang="en-US" sz="2200" kern="1200" dirty="0">
            <a:latin typeface="Times New Roman" panose="02020603050405020304" pitchFamily="18" charset="0"/>
            <a:cs typeface="Times New Roman" panose="02020603050405020304" pitchFamily="18" charset="0"/>
          </a:endParaRPr>
        </a:p>
      </dsp:txBody>
      <dsp:txXfrm>
        <a:off x="1948202" y="2452790"/>
        <a:ext cx="3233964" cy="1371985"/>
      </dsp:txXfrm>
    </dsp:sp>
    <dsp:sp modelId="{9BDA638B-7D80-4C47-A9C8-A2EF19898963}">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6A62F-BD8B-4690-AA95-07A5284DA42F}">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77FDE-799C-4EBE-A61E-795A49B111ED}">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b="1" kern="1200" dirty="0">
              <a:latin typeface="Times New Roman" panose="02020603050405020304" pitchFamily="18" charset="0"/>
              <a:cs typeface="Times New Roman" panose="02020603050405020304" pitchFamily="18" charset="0"/>
            </a:rPr>
            <a:t>Educational settings</a:t>
          </a:r>
          <a:r>
            <a:rPr lang="en-GB" sz="2200" kern="1200" dirty="0">
              <a:latin typeface="Times New Roman" panose="02020603050405020304" pitchFamily="18" charset="0"/>
              <a:cs typeface="Times New Roman" panose="02020603050405020304" pitchFamily="18" charset="0"/>
            </a:rPr>
            <a:t>: Helping students manage academic stress in real time</a:t>
          </a:r>
          <a:r>
            <a:rPr lang="en-GB" sz="2200" kern="1200" dirty="0"/>
            <a:t>.</a:t>
          </a:r>
          <a:endParaRPr lang="en-US" sz="2200" kern="1200" dirty="0"/>
        </a:p>
      </dsp:txBody>
      <dsp:txXfrm>
        <a:off x="7411643" y="2452790"/>
        <a:ext cx="3233964" cy="1371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E306B-3D50-4CF5-845A-10D563094467}">
      <dsp:nvSpPr>
        <dsp:cNvPr id="0" name=""/>
        <dsp:cNvSpPr/>
      </dsp:nvSpPr>
      <dsp:spPr>
        <a:xfrm>
          <a:off x="679050" y="28693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74B7B-4683-49C6-ACC9-1A261A8B3B28}">
      <dsp:nvSpPr>
        <dsp:cNvPr id="0" name=""/>
        <dsp:cNvSpPr/>
      </dsp:nvSpPr>
      <dsp:spPr>
        <a:xfrm>
          <a:off x="1081237" y="68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47619-0836-411B-962E-AC6DC3056EB1}">
      <dsp:nvSpPr>
        <dsp:cNvPr id="0" name=""/>
        <dsp:cNvSpPr/>
      </dsp:nvSpPr>
      <dsp:spPr>
        <a:xfrm>
          <a:off x="75768" y="2761938"/>
          <a:ext cx="30937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latin typeface="Times New Roman" panose="02020603050405020304" pitchFamily="18" charset="0"/>
              <a:cs typeface="Times New Roman" panose="02020603050405020304" pitchFamily="18" charset="0"/>
            </a:rPr>
            <a:t>Facial Expression Recognition</a:t>
          </a:r>
          <a:r>
            <a:rPr lang="en-GB" sz="1400" kern="1200" dirty="0">
              <a:latin typeface="Times New Roman" panose="02020603050405020304" pitchFamily="18" charset="0"/>
              <a:cs typeface="Times New Roman" panose="02020603050405020304" pitchFamily="18" charset="0"/>
            </a:rPr>
            <a:t>: Detects emotions (anger, sadness, happiness) through micro-expressions and facial cues.</a:t>
          </a:r>
          <a:endParaRPr lang="en-US" sz="1400" kern="1200" dirty="0">
            <a:latin typeface="Times New Roman" panose="02020603050405020304" pitchFamily="18" charset="0"/>
            <a:cs typeface="Times New Roman" panose="02020603050405020304" pitchFamily="18" charset="0"/>
          </a:endParaRPr>
        </a:p>
      </dsp:txBody>
      <dsp:txXfrm>
        <a:off x="75768" y="2761938"/>
        <a:ext cx="3093750" cy="900000"/>
      </dsp:txXfrm>
    </dsp:sp>
    <dsp:sp modelId="{71CD6774-05AB-4AD3-AAA4-2F0C301F4F46}">
      <dsp:nvSpPr>
        <dsp:cNvPr id="0" name=""/>
        <dsp:cNvSpPr/>
      </dsp:nvSpPr>
      <dsp:spPr>
        <a:xfrm>
          <a:off x="4314206" y="28693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F0DF58-EACF-457E-A7BB-8D8D4173C90F}">
      <dsp:nvSpPr>
        <dsp:cNvPr id="0" name=""/>
        <dsp:cNvSpPr/>
      </dsp:nvSpPr>
      <dsp:spPr>
        <a:xfrm>
          <a:off x="4716393" y="68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4BB3E9-98A4-4C64-BE91-6B01E6F18202}">
      <dsp:nvSpPr>
        <dsp:cNvPr id="0" name=""/>
        <dsp:cNvSpPr/>
      </dsp:nvSpPr>
      <dsp:spPr>
        <a:xfrm>
          <a:off x="3710925" y="2761938"/>
          <a:ext cx="30937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b="1" kern="1200" dirty="0">
              <a:latin typeface="Times New Roman" panose="02020603050405020304" pitchFamily="18" charset="0"/>
              <a:cs typeface="Times New Roman" panose="02020603050405020304" pitchFamily="18" charset="0"/>
            </a:rPr>
            <a:t>Voice Feature Analysis</a:t>
          </a:r>
          <a:r>
            <a:rPr lang="en-GB" sz="1300" kern="1200" dirty="0">
              <a:latin typeface="Times New Roman" panose="02020603050405020304" pitchFamily="18" charset="0"/>
              <a:cs typeface="Times New Roman" panose="02020603050405020304" pitchFamily="18" charset="0"/>
            </a:rPr>
            <a:t>: Analyses pitch, tone, speed, and other vocal elements to assess stress and emotional states</a:t>
          </a:r>
          <a:r>
            <a:rPr lang="en-GB" sz="1300" kern="1200" dirty="0"/>
            <a:t>.</a:t>
          </a:r>
          <a:endParaRPr lang="en-US" sz="1300" kern="1200" dirty="0"/>
        </a:p>
      </dsp:txBody>
      <dsp:txXfrm>
        <a:off x="3710925" y="2761938"/>
        <a:ext cx="3093750" cy="900000"/>
      </dsp:txXfrm>
    </dsp:sp>
    <dsp:sp modelId="{2C51DF34-7ECB-49D0-9B85-361610AAA71D}">
      <dsp:nvSpPr>
        <dsp:cNvPr id="0" name=""/>
        <dsp:cNvSpPr/>
      </dsp:nvSpPr>
      <dsp:spPr>
        <a:xfrm>
          <a:off x="7949362" y="28693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578D0-DAE8-42F1-8D8A-9C343690CF22}">
      <dsp:nvSpPr>
        <dsp:cNvPr id="0" name=""/>
        <dsp:cNvSpPr/>
      </dsp:nvSpPr>
      <dsp:spPr>
        <a:xfrm>
          <a:off x="8351550" y="68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CCC3D-3387-4320-8DF1-3E0323A768E6}">
      <dsp:nvSpPr>
        <dsp:cNvPr id="0" name=""/>
        <dsp:cNvSpPr/>
      </dsp:nvSpPr>
      <dsp:spPr>
        <a:xfrm>
          <a:off x="7346081" y="2761938"/>
          <a:ext cx="30937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latin typeface="Times New Roman" panose="02020603050405020304" pitchFamily="18" charset="0"/>
              <a:cs typeface="Times New Roman" panose="02020603050405020304" pitchFamily="18" charset="0"/>
            </a:rPr>
            <a:t>Data fusion</a:t>
          </a:r>
          <a:r>
            <a:rPr lang="en-GB" sz="1400" kern="1200" dirty="0">
              <a:latin typeface="Times New Roman" panose="02020603050405020304" pitchFamily="18" charset="0"/>
              <a:cs typeface="Times New Roman" panose="02020603050405020304" pitchFamily="18" charset="0"/>
            </a:rPr>
            <a:t>: Merges facial and voice data for a more accurate and comprehensive stress assessment.</a:t>
          </a:r>
          <a:endParaRPr lang="en-US" sz="1400" kern="1200" dirty="0">
            <a:latin typeface="Times New Roman" panose="02020603050405020304" pitchFamily="18" charset="0"/>
            <a:cs typeface="Times New Roman" panose="02020603050405020304" pitchFamily="18" charset="0"/>
          </a:endParaRPr>
        </a:p>
      </dsp:txBody>
      <dsp:txXfrm>
        <a:off x="7346081" y="2761938"/>
        <a:ext cx="3093750" cy="90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38B44-9314-024E-9DDE-D7D78258B459}" type="datetimeFigureOut">
              <a:rPr lang="en-JP" smtClean="0"/>
              <a:t>2025/02/02</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CF4EF-E2A6-E747-A772-7A9C08596B93}" type="slidenum">
              <a:rPr lang="en-JP" smtClean="0"/>
              <a:t>‹#›</a:t>
            </a:fld>
            <a:endParaRPr lang="en-JP"/>
          </a:p>
        </p:txBody>
      </p:sp>
    </p:spTree>
    <p:extLst>
      <p:ext uri="{BB962C8B-B14F-4D97-AF65-F5344CB8AC3E}">
        <p14:creationId xmlns:p14="http://schemas.microsoft.com/office/powerpoint/2010/main" val="2398683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(HCAMag) Nippon.com</a:t>
            </a:r>
          </a:p>
        </p:txBody>
      </p:sp>
      <p:sp>
        <p:nvSpPr>
          <p:cNvPr id="4" name="Slide Number Placeholder 3"/>
          <p:cNvSpPr>
            <a:spLocks noGrp="1"/>
          </p:cNvSpPr>
          <p:nvPr>
            <p:ph type="sldNum" sz="quarter" idx="5"/>
          </p:nvPr>
        </p:nvSpPr>
        <p:spPr/>
        <p:txBody>
          <a:bodyPr/>
          <a:lstStyle/>
          <a:p>
            <a:fld id="{519CF4EF-E2A6-E747-A772-7A9C08596B93}" type="slidenum">
              <a:rPr lang="en-JP" smtClean="0"/>
              <a:t>3</a:t>
            </a:fld>
            <a:endParaRPr lang="en-JP"/>
          </a:p>
        </p:txBody>
      </p:sp>
    </p:spTree>
    <p:extLst>
      <p:ext uri="{BB962C8B-B14F-4D97-AF65-F5344CB8AC3E}">
        <p14:creationId xmlns:p14="http://schemas.microsoft.com/office/powerpoint/2010/main" val="4164695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200" b="1" dirty="0">
                <a:effectLst/>
                <a:latin typeface="Times New Roman" panose="02020603050405020304" pitchFamily="18" charset="0"/>
                <a:ea typeface="Times New Roman" panose="02020603050405020304" pitchFamily="18" charset="0"/>
              </a:rPr>
              <a:t>Generalization</a:t>
            </a:r>
            <a:r>
              <a:rPr lang="en-JP" sz="1200" dirty="0">
                <a:effectLst/>
                <a:latin typeface="Times New Roman" panose="02020603050405020304" pitchFamily="18" charset="0"/>
                <a:ea typeface="Times New Roman" panose="02020603050405020304" pitchFamily="18" charset="0"/>
              </a:rPr>
              <a:t>: </a:t>
            </a:r>
            <a:r>
              <a:rPr lang="en-JP" sz="1200" dirty="0">
                <a:effectLst/>
                <a:latin typeface="Times New Roman" panose="02020603050405020304" pitchFamily="18" charset="0"/>
                <a:ea typeface="Times New Roman" panose="02020603050405020304" pitchFamily="18" charset="0"/>
                <a:cs typeface="Times New Roman" panose="02020603050405020304" pitchFamily="18" charset="0"/>
              </a:rPr>
              <a:t>The LSTM’s smooth convergence and close alignment of training and validation accuracy suggest it generalizes better to unseen data, which is important for a robust real-world stress detection system.</a:t>
            </a: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25</a:t>
            </a:fld>
            <a:endParaRPr lang="en-JP"/>
          </a:p>
        </p:txBody>
      </p:sp>
    </p:spTree>
    <p:extLst>
      <p:ext uri="{BB962C8B-B14F-4D97-AF65-F5344CB8AC3E}">
        <p14:creationId xmlns:p14="http://schemas.microsoft.com/office/powerpoint/2010/main" val="262132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Jitter</a:t>
            </a:r>
            <a:r>
              <a:rPr lang="en-GB" b="0" i="0" u="none" strike="noStrike" dirty="0">
                <a:solidFill>
                  <a:srgbClr val="000000"/>
                </a:solidFill>
                <a:effectLst/>
                <a:latin typeface="Times New Roman" panose="02020603050405020304" pitchFamily="18" charset="0"/>
                <a:cs typeface="Times New Roman" panose="02020603050405020304" pitchFamily="18" charset="0"/>
              </a:rPr>
              <a:t>: Variability in pitch over time.</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Shimmer</a:t>
            </a:r>
            <a:r>
              <a:rPr lang="en-GB" b="0" i="0" u="none" strike="noStrike" dirty="0">
                <a:solidFill>
                  <a:srgbClr val="000000"/>
                </a:solidFill>
                <a:effectLst/>
                <a:latin typeface="Times New Roman" panose="02020603050405020304" pitchFamily="18" charset="0"/>
                <a:cs typeface="Times New Roman" panose="02020603050405020304" pitchFamily="18" charset="0"/>
              </a:rPr>
              <a:t>: Variability in amplitude over time.</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Energy</a:t>
            </a:r>
            <a:r>
              <a:rPr lang="en-GB" b="0" i="0" u="none" strike="noStrike" dirty="0">
                <a:solidFill>
                  <a:srgbClr val="000000"/>
                </a:solidFill>
                <a:effectLst/>
                <a:latin typeface="Times New Roman" panose="02020603050405020304" pitchFamily="18" charset="0"/>
                <a:cs typeface="Times New Roman" panose="02020603050405020304" pitchFamily="18" charset="0"/>
              </a:rPr>
              <a:t>: Overall loudness of the voice.</a:t>
            </a: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28</a:t>
            </a:fld>
            <a:endParaRPr lang="en-JP"/>
          </a:p>
        </p:txBody>
      </p:sp>
    </p:spTree>
    <p:extLst>
      <p:ext uri="{BB962C8B-B14F-4D97-AF65-F5344CB8AC3E}">
        <p14:creationId xmlns:p14="http://schemas.microsoft.com/office/powerpoint/2010/main" val="144001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519CF4EF-E2A6-E747-A772-7A9C08596B93}" type="slidenum">
              <a:rPr lang="en-JP" smtClean="0"/>
              <a:t>29</a:t>
            </a:fld>
            <a:endParaRPr lang="en-JP"/>
          </a:p>
        </p:txBody>
      </p:sp>
    </p:spTree>
    <p:extLst>
      <p:ext uri="{BB962C8B-B14F-4D97-AF65-F5344CB8AC3E}">
        <p14:creationId xmlns:p14="http://schemas.microsoft.com/office/powerpoint/2010/main" val="5508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30</a:t>
            </a:fld>
            <a:endParaRPr lang="en-JP"/>
          </a:p>
        </p:txBody>
      </p:sp>
    </p:spTree>
    <p:extLst>
      <p:ext uri="{BB962C8B-B14F-4D97-AF65-F5344CB8AC3E}">
        <p14:creationId xmlns:p14="http://schemas.microsoft.com/office/powerpoint/2010/main" val="73969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519CF4EF-E2A6-E747-A772-7A9C08596B93}" type="slidenum">
              <a:rPr lang="en-JP" smtClean="0"/>
              <a:t>31</a:t>
            </a:fld>
            <a:endParaRPr lang="en-JP"/>
          </a:p>
        </p:txBody>
      </p:sp>
    </p:spTree>
    <p:extLst>
      <p:ext uri="{BB962C8B-B14F-4D97-AF65-F5344CB8AC3E}">
        <p14:creationId xmlns:p14="http://schemas.microsoft.com/office/powerpoint/2010/main" val="252971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Times New Roman" panose="02020603050405020304" pitchFamily="18" charset="0"/>
                <a:cs typeface="Times New Roman" panose="02020603050405020304" pitchFamily="18" charset="0"/>
              </a:rPr>
              <a:t>Mel-Frequency Cepstral Coefficients, </a:t>
            </a:r>
            <a:r>
              <a:rPr lang="en-GB" b="0" i="0" u="none" strike="noStrike" dirty="0">
                <a:solidFill>
                  <a:srgbClr val="000000"/>
                </a:solidFill>
                <a:effectLst/>
                <a:latin typeface="-webkit-standard"/>
              </a:rPr>
              <a:t>Harmonics-to-Noise Ratio,</a:t>
            </a:r>
            <a:endParaRPr lang="en-JP"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19CF4EF-E2A6-E747-A772-7A9C08596B93}" type="slidenum">
              <a:rPr lang="en-JP" smtClean="0"/>
              <a:t>34</a:t>
            </a:fld>
            <a:endParaRPr lang="en-JP"/>
          </a:p>
        </p:txBody>
      </p:sp>
    </p:spTree>
    <p:extLst>
      <p:ext uri="{BB962C8B-B14F-4D97-AF65-F5344CB8AC3E}">
        <p14:creationId xmlns:p14="http://schemas.microsoft.com/office/powerpoint/2010/main" val="349488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35</a:t>
            </a:fld>
            <a:endParaRPr lang="en-JP"/>
          </a:p>
        </p:txBody>
      </p:sp>
    </p:spTree>
    <p:extLst>
      <p:ext uri="{BB962C8B-B14F-4D97-AF65-F5344CB8AC3E}">
        <p14:creationId xmlns:p14="http://schemas.microsoft.com/office/powerpoint/2010/main" val="1638366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u="none" strike="noStrike" dirty="0">
                <a:solidFill>
                  <a:srgbClr val="000000"/>
                </a:solidFill>
                <a:effectLst/>
                <a:latin typeface="Times New Roman" panose="02020603050405020304" pitchFamily="18" charset="0"/>
                <a:cs typeface="Times New Roman" panose="02020603050405020304" pitchFamily="18" charset="0"/>
              </a:rPr>
              <a:t>User speaks → 2. Voice is </a:t>
            </a:r>
            <a:r>
              <a:rPr lang="en-GB" i="0" u="none" strike="noStrike" dirty="0" err="1">
                <a:solidFill>
                  <a:srgbClr val="000000"/>
                </a:solidFill>
                <a:effectLst/>
                <a:latin typeface="Times New Roman" panose="02020603050405020304" pitchFamily="18" charset="0"/>
                <a:cs typeface="Times New Roman" panose="02020603050405020304" pitchFamily="18" charset="0"/>
              </a:rPr>
              <a:t>analyzed</a:t>
            </a:r>
            <a:r>
              <a:rPr lang="en-GB" i="0" u="none" strike="noStrike" dirty="0">
                <a:solidFill>
                  <a:srgbClr val="000000"/>
                </a:solidFill>
                <a:effectLst/>
                <a:latin typeface="Times New Roman" panose="02020603050405020304" pitchFamily="18" charset="0"/>
                <a:cs typeface="Times New Roman" panose="02020603050405020304" pitchFamily="18" charset="0"/>
              </a:rPr>
              <a:t> (features + transcription) → 3. LLM evaluates stress level → 4. Stress level is sent to visual dashboard → 5. Graph is updated</a:t>
            </a:r>
            <a:endParaRPr lang="en-JP" dirty="0">
              <a:latin typeface="Times New Roman" panose="02020603050405020304" pitchFamily="18"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39</a:t>
            </a:fld>
            <a:endParaRPr lang="en-JP"/>
          </a:p>
        </p:txBody>
      </p:sp>
    </p:spTree>
    <p:extLst>
      <p:ext uri="{BB962C8B-B14F-4D97-AF65-F5344CB8AC3E}">
        <p14:creationId xmlns:p14="http://schemas.microsoft.com/office/powerpoint/2010/main" val="409864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53</a:t>
            </a:fld>
            <a:endParaRPr lang="en-JP"/>
          </a:p>
        </p:txBody>
      </p:sp>
    </p:spTree>
    <p:extLst>
      <p:ext uri="{BB962C8B-B14F-4D97-AF65-F5344CB8AC3E}">
        <p14:creationId xmlns:p14="http://schemas.microsoft.com/office/powerpoint/2010/main" val="48833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200" kern="0" dirty="0">
                <a:effectLst/>
                <a:latin typeface="Times New Roman" panose="02020603050405020304" pitchFamily="18" charset="0"/>
                <a:ea typeface="Times New Roman" panose="02020603050405020304" pitchFamily="18" charset="0"/>
                <a:cs typeface="Times New Roman" panose="02020603050405020304" pitchFamily="18" charset="0"/>
              </a:rPr>
              <a:t>advancements in Artificial Intelligence (AI) have paved the way for automated stress detection systems.</a:t>
            </a:r>
            <a:r>
              <a:rPr lang="en-JP" dirty="0">
                <a:effectLst/>
                <a:latin typeface="Times New Roman" panose="02020603050405020304" pitchFamily="18" charset="0"/>
                <a:cs typeface="Times New Roman" panose="02020603050405020304" pitchFamily="18" charset="0"/>
              </a:rPr>
              <a:t> </a:t>
            </a:r>
            <a:endParaRPr lang="en-JP" kern="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4</a:t>
            </a:fld>
            <a:endParaRPr lang="en-JP"/>
          </a:p>
        </p:txBody>
      </p:sp>
    </p:spTree>
    <p:extLst>
      <p:ext uri="{BB962C8B-B14F-4D97-AF65-F5344CB8AC3E}">
        <p14:creationId xmlns:p14="http://schemas.microsoft.com/office/powerpoint/2010/main" val="140198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8</a:t>
            </a:fld>
            <a:endParaRPr lang="en-JP"/>
          </a:p>
        </p:txBody>
      </p:sp>
    </p:spTree>
    <p:extLst>
      <p:ext uri="{BB962C8B-B14F-4D97-AF65-F5344CB8AC3E}">
        <p14:creationId xmlns:p14="http://schemas.microsoft.com/office/powerpoint/2010/main" val="151824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11</a:t>
            </a:fld>
            <a:endParaRPr lang="en-JP"/>
          </a:p>
        </p:txBody>
      </p:sp>
    </p:spTree>
    <p:extLst>
      <p:ext uri="{BB962C8B-B14F-4D97-AF65-F5344CB8AC3E}">
        <p14:creationId xmlns:p14="http://schemas.microsoft.com/office/powerpoint/2010/main" val="323469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13</a:t>
            </a:fld>
            <a:endParaRPr lang="en-JP"/>
          </a:p>
        </p:txBody>
      </p:sp>
    </p:spTree>
    <p:extLst>
      <p:ext uri="{BB962C8B-B14F-4D97-AF65-F5344CB8AC3E}">
        <p14:creationId xmlns:p14="http://schemas.microsoft.com/office/powerpoint/2010/main" val="351805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a:solidFill>
                  <a:srgbClr val="000000"/>
                </a:solidFill>
                <a:effectLst/>
                <a:latin typeface="Times New Roman" panose="02020603050405020304" pitchFamily="18" charset="0"/>
                <a:cs typeface="Times New Roman" panose="02020603050405020304" pitchFamily="18" charset="0"/>
              </a:rPr>
              <a:t>string manipulation techniques like tokenization</a:t>
            </a:r>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17</a:t>
            </a:fld>
            <a:endParaRPr lang="en-JP"/>
          </a:p>
        </p:txBody>
      </p:sp>
    </p:spTree>
    <p:extLst>
      <p:ext uri="{BB962C8B-B14F-4D97-AF65-F5344CB8AC3E}">
        <p14:creationId xmlns:p14="http://schemas.microsoft.com/office/powerpoint/2010/main" val="4321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t>
            </a:r>
            <a:r>
              <a:rPr lang="en-JP" dirty="0"/>
              <a:t>urrent version of visualization is based on text </a:t>
            </a: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18</a:t>
            </a:fld>
            <a:endParaRPr lang="en-JP"/>
          </a:p>
        </p:txBody>
      </p:sp>
    </p:spTree>
    <p:extLst>
      <p:ext uri="{BB962C8B-B14F-4D97-AF65-F5344CB8AC3E}">
        <p14:creationId xmlns:p14="http://schemas.microsoft.com/office/powerpoint/2010/main" val="181283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600" kern="100" dirty="0">
                <a:latin typeface="Times New Roman" panose="02020603050405020304" pitchFamily="18" charset="0"/>
                <a:ea typeface="Yu Gothic" panose="020B0400000000000000" pitchFamily="34" charset="-128"/>
                <a:cs typeface="Times New Roman" panose="02020603050405020304" pitchFamily="18" charset="0"/>
              </a:rPr>
              <a:t>T</a:t>
            </a:r>
            <a:r>
              <a:rPr lang="en-JP" sz="1600" kern="100" dirty="0">
                <a:effectLst/>
                <a:latin typeface="Times New Roman" panose="02020603050405020304" pitchFamily="18" charset="0"/>
                <a:ea typeface="Yu Gothic" panose="020B0400000000000000" pitchFamily="34" charset="-128"/>
                <a:cs typeface="Times New Roman" panose="02020603050405020304" pitchFamily="18" charset="0"/>
              </a:rPr>
              <a:t>he spectrogram helps visualize which </a:t>
            </a:r>
            <a:r>
              <a:rPr lang="en-JP" sz="1200" kern="100" dirty="0">
                <a:effectLst/>
                <a:latin typeface="Times New Roman" panose="02020603050405020304" pitchFamily="18" charset="0"/>
                <a:ea typeface="Yu Gothic" panose="020B0400000000000000" pitchFamily="34" charset="-128"/>
                <a:cs typeface="Times New Roman" panose="02020603050405020304" pitchFamily="18" charset="0"/>
              </a:rPr>
              <a:t>frequencies are prominent  during different parts of the "fear" expression.</a:t>
            </a:r>
          </a:p>
          <a:p>
            <a:endParaRPr lang="en-JP" dirty="0"/>
          </a:p>
        </p:txBody>
      </p:sp>
      <p:sp>
        <p:nvSpPr>
          <p:cNvPr id="4" name="Slide Number Placeholder 3"/>
          <p:cNvSpPr>
            <a:spLocks noGrp="1"/>
          </p:cNvSpPr>
          <p:nvPr>
            <p:ph type="sldNum" sz="quarter" idx="5"/>
          </p:nvPr>
        </p:nvSpPr>
        <p:spPr/>
        <p:txBody>
          <a:bodyPr/>
          <a:lstStyle/>
          <a:p>
            <a:fld id="{519CF4EF-E2A6-E747-A772-7A9C08596B93}" type="slidenum">
              <a:rPr lang="en-JP" smtClean="0"/>
              <a:t>23</a:t>
            </a:fld>
            <a:endParaRPr lang="en-JP"/>
          </a:p>
        </p:txBody>
      </p:sp>
    </p:spTree>
    <p:extLst>
      <p:ext uri="{BB962C8B-B14F-4D97-AF65-F5344CB8AC3E}">
        <p14:creationId xmlns:p14="http://schemas.microsoft.com/office/powerpoint/2010/main" val="72403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New Roman" panose="02020603050405020304" pitchFamily="18" charset="0"/>
                <a:cs typeface="Times New Roman" panose="02020603050405020304" pitchFamily="18" charset="0"/>
              </a:rPr>
              <a:t>R</a:t>
            </a:r>
            <a:r>
              <a:rPr lang="en-JP" dirty="0">
                <a:latin typeface="Times New Roman" panose="02020603050405020304" pitchFamily="18" charset="0"/>
                <a:cs typeface="Times New Roman" panose="02020603050405020304" pitchFamily="18" charset="0"/>
              </a:rPr>
              <a:t>andomly dropping neurons, penalizing large weight, creating slightly alter version of training data.</a:t>
            </a:r>
          </a:p>
        </p:txBody>
      </p:sp>
      <p:sp>
        <p:nvSpPr>
          <p:cNvPr id="4" name="Slide Number Placeholder 3"/>
          <p:cNvSpPr>
            <a:spLocks noGrp="1"/>
          </p:cNvSpPr>
          <p:nvPr>
            <p:ph type="sldNum" sz="quarter" idx="5"/>
          </p:nvPr>
        </p:nvSpPr>
        <p:spPr/>
        <p:txBody>
          <a:bodyPr/>
          <a:lstStyle/>
          <a:p>
            <a:fld id="{519CF4EF-E2A6-E747-A772-7A9C08596B93}" type="slidenum">
              <a:rPr lang="en-JP" smtClean="0"/>
              <a:t>24</a:t>
            </a:fld>
            <a:endParaRPr lang="en-JP"/>
          </a:p>
        </p:txBody>
      </p:sp>
    </p:spTree>
    <p:extLst>
      <p:ext uri="{BB962C8B-B14F-4D97-AF65-F5344CB8AC3E}">
        <p14:creationId xmlns:p14="http://schemas.microsoft.com/office/powerpoint/2010/main" val="358725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CF96-3E97-E5CC-8D30-2C2620C07B7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JP"/>
          </a:p>
        </p:txBody>
      </p:sp>
      <p:sp>
        <p:nvSpPr>
          <p:cNvPr id="3" name="Subtitle 2">
            <a:extLst>
              <a:ext uri="{FF2B5EF4-FFF2-40B4-BE49-F238E27FC236}">
                <a16:creationId xmlns:a16="http://schemas.microsoft.com/office/drawing/2014/main" id="{A3DB774D-E6F5-178A-51D5-BFC03CF9E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JP"/>
          </a:p>
        </p:txBody>
      </p:sp>
      <p:sp>
        <p:nvSpPr>
          <p:cNvPr id="4" name="Date Placeholder 3">
            <a:extLst>
              <a:ext uri="{FF2B5EF4-FFF2-40B4-BE49-F238E27FC236}">
                <a16:creationId xmlns:a16="http://schemas.microsoft.com/office/drawing/2014/main" id="{772CCFC8-A0D4-C8D5-F54D-B424EDCD8821}"/>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D2BC686C-CAA3-99E8-3014-BD38D525F7E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A8FCE964-E4F0-F769-8FAE-9FDED713C86E}"/>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280008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E425-63C5-A1AB-E844-89CF29D0D171}"/>
              </a:ext>
            </a:extLst>
          </p:cNvPr>
          <p:cNvSpPr>
            <a:spLocks noGrp="1"/>
          </p:cNvSpPr>
          <p:nvPr>
            <p:ph type="title"/>
          </p:nvPr>
        </p:nvSpPr>
        <p:spPr/>
        <p:txBody>
          <a:bodyPr/>
          <a:lstStyle/>
          <a:p>
            <a:r>
              <a:rPr lang="en-GB"/>
              <a:t>Click to edit Master title style</a:t>
            </a:r>
            <a:endParaRPr lang="en-JP"/>
          </a:p>
        </p:txBody>
      </p:sp>
      <p:sp>
        <p:nvSpPr>
          <p:cNvPr id="3" name="Vertical Text Placeholder 2">
            <a:extLst>
              <a:ext uri="{FF2B5EF4-FFF2-40B4-BE49-F238E27FC236}">
                <a16:creationId xmlns:a16="http://schemas.microsoft.com/office/drawing/2014/main" id="{31C0D258-B1DB-4652-9823-B7B2B14423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Date Placeholder 3">
            <a:extLst>
              <a:ext uri="{FF2B5EF4-FFF2-40B4-BE49-F238E27FC236}">
                <a16:creationId xmlns:a16="http://schemas.microsoft.com/office/drawing/2014/main" id="{CCBAD4DA-40A1-131C-12BA-F1C0318D5109}"/>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5CA2C31F-EDF9-D754-A544-F73B506B34E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FF947D82-6BE3-BF9B-FEBA-74D277D2E485}"/>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16709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A5AA6C-CAA1-542A-995B-D8F424D32AB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JP"/>
          </a:p>
        </p:txBody>
      </p:sp>
      <p:sp>
        <p:nvSpPr>
          <p:cNvPr id="3" name="Vertical Text Placeholder 2">
            <a:extLst>
              <a:ext uri="{FF2B5EF4-FFF2-40B4-BE49-F238E27FC236}">
                <a16:creationId xmlns:a16="http://schemas.microsoft.com/office/drawing/2014/main" id="{E5EB8C5D-CD1E-C70A-D8BE-FE561A6ACA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Date Placeholder 3">
            <a:extLst>
              <a:ext uri="{FF2B5EF4-FFF2-40B4-BE49-F238E27FC236}">
                <a16:creationId xmlns:a16="http://schemas.microsoft.com/office/drawing/2014/main" id="{EFF12AA7-D852-C276-ADEE-2A45196D15B7}"/>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722C53DC-2C0F-4D86-62D1-09A11631C428}"/>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2C7941C6-FF12-3EEE-BC66-B568415D5C99}"/>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7820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9E0F-9EDC-2080-92FB-6D626F148A56}"/>
              </a:ext>
            </a:extLst>
          </p:cNvPr>
          <p:cNvSpPr>
            <a:spLocks noGrp="1"/>
          </p:cNvSpPr>
          <p:nvPr>
            <p:ph type="title"/>
          </p:nvPr>
        </p:nvSpPr>
        <p:spPr/>
        <p:txBody>
          <a:bodyPr/>
          <a:lstStyle/>
          <a:p>
            <a:r>
              <a:rPr lang="en-GB"/>
              <a:t>Click to edit Master title style</a:t>
            </a:r>
            <a:endParaRPr lang="en-JP"/>
          </a:p>
        </p:txBody>
      </p:sp>
      <p:sp>
        <p:nvSpPr>
          <p:cNvPr id="3" name="Content Placeholder 2">
            <a:extLst>
              <a:ext uri="{FF2B5EF4-FFF2-40B4-BE49-F238E27FC236}">
                <a16:creationId xmlns:a16="http://schemas.microsoft.com/office/drawing/2014/main" id="{4A330110-0620-BDF1-8EB5-17B886E461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Date Placeholder 3">
            <a:extLst>
              <a:ext uri="{FF2B5EF4-FFF2-40B4-BE49-F238E27FC236}">
                <a16:creationId xmlns:a16="http://schemas.microsoft.com/office/drawing/2014/main" id="{1858619D-0494-E595-3119-E671936F582A}"/>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45096744-CFA4-5BAC-D18A-E7FB274BACFF}"/>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282597D8-3FFF-7578-1F6D-C16CD3BE1305}"/>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115502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8CC4-90B0-55A5-BAFE-05A16524102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JP"/>
          </a:p>
        </p:txBody>
      </p:sp>
      <p:sp>
        <p:nvSpPr>
          <p:cNvPr id="3" name="Text Placeholder 2">
            <a:extLst>
              <a:ext uri="{FF2B5EF4-FFF2-40B4-BE49-F238E27FC236}">
                <a16:creationId xmlns:a16="http://schemas.microsoft.com/office/drawing/2014/main" id="{67631E79-6F33-4CE9-E0BC-6DE008BCDC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6F2FD8-EDA8-3F1E-C26B-6A57694329AF}"/>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2738D690-9131-7439-E813-19DF7A9A4DA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BD48C027-823A-A10D-4C9D-4CF276363680}"/>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5039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4EF25-5D93-325E-B340-11B52D21E62B}"/>
              </a:ext>
            </a:extLst>
          </p:cNvPr>
          <p:cNvSpPr>
            <a:spLocks noGrp="1"/>
          </p:cNvSpPr>
          <p:nvPr>
            <p:ph type="title"/>
          </p:nvPr>
        </p:nvSpPr>
        <p:spPr/>
        <p:txBody>
          <a:bodyPr/>
          <a:lstStyle/>
          <a:p>
            <a:r>
              <a:rPr lang="en-GB"/>
              <a:t>Click to edit Master title style</a:t>
            </a:r>
            <a:endParaRPr lang="en-JP"/>
          </a:p>
        </p:txBody>
      </p:sp>
      <p:sp>
        <p:nvSpPr>
          <p:cNvPr id="3" name="Content Placeholder 2">
            <a:extLst>
              <a:ext uri="{FF2B5EF4-FFF2-40B4-BE49-F238E27FC236}">
                <a16:creationId xmlns:a16="http://schemas.microsoft.com/office/drawing/2014/main" id="{6B2B3340-E7B3-3281-3DD0-64C2900BC5F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Content Placeholder 3">
            <a:extLst>
              <a:ext uri="{FF2B5EF4-FFF2-40B4-BE49-F238E27FC236}">
                <a16:creationId xmlns:a16="http://schemas.microsoft.com/office/drawing/2014/main" id="{77D4B159-B70A-6E32-2112-8EDA46705C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5" name="Date Placeholder 4">
            <a:extLst>
              <a:ext uri="{FF2B5EF4-FFF2-40B4-BE49-F238E27FC236}">
                <a16:creationId xmlns:a16="http://schemas.microsoft.com/office/drawing/2014/main" id="{C4A6852B-45A2-0162-2478-6FEE29B9E132}"/>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6" name="Footer Placeholder 5">
            <a:extLst>
              <a:ext uri="{FF2B5EF4-FFF2-40B4-BE49-F238E27FC236}">
                <a16:creationId xmlns:a16="http://schemas.microsoft.com/office/drawing/2014/main" id="{E92CB912-78D0-97CB-845B-54D6F975E96A}"/>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F13C4BC7-00D6-6653-989A-C6945809BB1E}"/>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40765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B5E2-B866-D04C-D608-CE595B9B60E0}"/>
              </a:ext>
            </a:extLst>
          </p:cNvPr>
          <p:cNvSpPr>
            <a:spLocks noGrp="1"/>
          </p:cNvSpPr>
          <p:nvPr>
            <p:ph type="title"/>
          </p:nvPr>
        </p:nvSpPr>
        <p:spPr>
          <a:xfrm>
            <a:off x="839788" y="365125"/>
            <a:ext cx="10515600" cy="1325563"/>
          </a:xfrm>
        </p:spPr>
        <p:txBody>
          <a:bodyPr/>
          <a:lstStyle/>
          <a:p>
            <a:r>
              <a:rPr lang="en-GB"/>
              <a:t>Click to edit Master title style</a:t>
            </a:r>
            <a:endParaRPr lang="en-JP"/>
          </a:p>
        </p:txBody>
      </p:sp>
      <p:sp>
        <p:nvSpPr>
          <p:cNvPr id="3" name="Text Placeholder 2">
            <a:extLst>
              <a:ext uri="{FF2B5EF4-FFF2-40B4-BE49-F238E27FC236}">
                <a16:creationId xmlns:a16="http://schemas.microsoft.com/office/drawing/2014/main" id="{6A324047-AB28-7CDC-8D27-22D6632EC1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F2168BF-8C5E-E09F-67E7-C68050A186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5" name="Text Placeholder 4">
            <a:extLst>
              <a:ext uri="{FF2B5EF4-FFF2-40B4-BE49-F238E27FC236}">
                <a16:creationId xmlns:a16="http://schemas.microsoft.com/office/drawing/2014/main" id="{B11156FA-DCED-0510-BB17-477F2416C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6F7057-8585-5F6E-8A5D-7D241DE854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7" name="Date Placeholder 6">
            <a:extLst>
              <a:ext uri="{FF2B5EF4-FFF2-40B4-BE49-F238E27FC236}">
                <a16:creationId xmlns:a16="http://schemas.microsoft.com/office/drawing/2014/main" id="{97BCB100-CE40-676A-C202-82E3248F4DD9}"/>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8" name="Footer Placeholder 7">
            <a:extLst>
              <a:ext uri="{FF2B5EF4-FFF2-40B4-BE49-F238E27FC236}">
                <a16:creationId xmlns:a16="http://schemas.microsoft.com/office/drawing/2014/main" id="{8EB78C57-0643-65DC-20E2-3434DF4060E6}"/>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9443535E-0B38-FD09-1AA1-A2748467506F}"/>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1404141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3440-D931-518A-AD1B-AD10807E1ADD}"/>
              </a:ext>
            </a:extLst>
          </p:cNvPr>
          <p:cNvSpPr>
            <a:spLocks noGrp="1"/>
          </p:cNvSpPr>
          <p:nvPr>
            <p:ph type="title"/>
          </p:nvPr>
        </p:nvSpPr>
        <p:spPr/>
        <p:txBody>
          <a:bodyPr/>
          <a:lstStyle/>
          <a:p>
            <a:r>
              <a:rPr lang="en-GB"/>
              <a:t>Click to edit Master title style</a:t>
            </a:r>
            <a:endParaRPr lang="en-JP"/>
          </a:p>
        </p:txBody>
      </p:sp>
      <p:sp>
        <p:nvSpPr>
          <p:cNvPr id="3" name="Date Placeholder 2">
            <a:extLst>
              <a:ext uri="{FF2B5EF4-FFF2-40B4-BE49-F238E27FC236}">
                <a16:creationId xmlns:a16="http://schemas.microsoft.com/office/drawing/2014/main" id="{63466DA4-5EB3-8C69-EA29-792EEE66915E}"/>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4" name="Footer Placeholder 3">
            <a:extLst>
              <a:ext uri="{FF2B5EF4-FFF2-40B4-BE49-F238E27FC236}">
                <a16:creationId xmlns:a16="http://schemas.microsoft.com/office/drawing/2014/main" id="{487A5400-987C-B93A-ACDC-5069199D3CDD}"/>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818AD43F-AE61-E393-BE1A-4EF9B8F58BDB}"/>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2112895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F676A0-9EE7-314F-0C62-906DAF47C55D}"/>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3" name="Footer Placeholder 2">
            <a:extLst>
              <a:ext uri="{FF2B5EF4-FFF2-40B4-BE49-F238E27FC236}">
                <a16:creationId xmlns:a16="http://schemas.microsoft.com/office/drawing/2014/main" id="{5803A058-E230-1CC1-B616-DB6576C19379}"/>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BB384918-AE49-4195-F6C5-AF57CCA5303A}"/>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2152038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BA95-042F-BC58-06A9-F62B5D7528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JP"/>
          </a:p>
        </p:txBody>
      </p:sp>
      <p:sp>
        <p:nvSpPr>
          <p:cNvPr id="3" name="Content Placeholder 2">
            <a:extLst>
              <a:ext uri="{FF2B5EF4-FFF2-40B4-BE49-F238E27FC236}">
                <a16:creationId xmlns:a16="http://schemas.microsoft.com/office/drawing/2014/main" id="{27BC305A-7818-96B6-0CF4-4A2AA1897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Text Placeholder 3">
            <a:extLst>
              <a:ext uri="{FF2B5EF4-FFF2-40B4-BE49-F238E27FC236}">
                <a16:creationId xmlns:a16="http://schemas.microsoft.com/office/drawing/2014/main" id="{B2AA7C51-325D-0CC8-DF19-928BF5403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DA10B5-F721-4D3D-35FB-536869924A8D}"/>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6" name="Footer Placeholder 5">
            <a:extLst>
              <a:ext uri="{FF2B5EF4-FFF2-40B4-BE49-F238E27FC236}">
                <a16:creationId xmlns:a16="http://schemas.microsoft.com/office/drawing/2014/main" id="{C8166B4E-8F98-1586-7E60-2F18C07A2630}"/>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71B03795-5E54-AF55-21E7-508E2560A730}"/>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133163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BB71-15B0-C99E-9D30-7A613B0FFF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JP"/>
          </a:p>
        </p:txBody>
      </p:sp>
      <p:sp>
        <p:nvSpPr>
          <p:cNvPr id="3" name="Picture Placeholder 2">
            <a:extLst>
              <a:ext uri="{FF2B5EF4-FFF2-40B4-BE49-F238E27FC236}">
                <a16:creationId xmlns:a16="http://schemas.microsoft.com/office/drawing/2014/main" id="{E865FAC7-7063-E86E-8F79-1BD5C122D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4D0659F5-61ED-6EB9-4316-B33469347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6CB58F-C392-BDBD-7A4A-99FEEE055E7A}"/>
              </a:ext>
            </a:extLst>
          </p:cNvPr>
          <p:cNvSpPr>
            <a:spLocks noGrp="1"/>
          </p:cNvSpPr>
          <p:nvPr>
            <p:ph type="dt" sz="half" idx="10"/>
          </p:nvPr>
        </p:nvSpPr>
        <p:spPr/>
        <p:txBody>
          <a:bodyPr/>
          <a:lstStyle/>
          <a:p>
            <a:fld id="{D431F34A-8C11-E24C-B386-AAC0610AE510}" type="datetimeFigureOut">
              <a:rPr lang="en-JP" smtClean="0"/>
              <a:t>2025/02/02</a:t>
            </a:fld>
            <a:endParaRPr lang="en-JP"/>
          </a:p>
        </p:txBody>
      </p:sp>
      <p:sp>
        <p:nvSpPr>
          <p:cNvPr id="6" name="Footer Placeholder 5">
            <a:extLst>
              <a:ext uri="{FF2B5EF4-FFF2-40B4-BE49-F238E27FC236}">
                <a16:creationId xmlns:a16="http://schemas.microsoft.com/office/drawing/2014/main" id="{02C299DA-9A64-E52D-2DCA-51ED54E86793}"/>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045A6A1D-AD4A-77A8-4EC4-C5FD93C62DEC}"/>
              </a:ext>
            </a:extLst>
          </p:cNvPr>
          <p:cNvSpPr>
            <a:spLocks noGrp="1"/>
          </p:cNvSpPr>
          <p:nvPr>
            <p:ph type="sldNum" sz="quarter" idx="12"/>
          </p:nvPr>
        </p:nvSpPr>
        <p:spPr/>
        <p:txBody>
          <a:bodyPr/>
          <a:lstStyle/>
          <a:p>
            <a:fld id="{47FEBBB3-2C73-A744-ADB7-E6E1757FD50C}" type="slidenum">
              <a:rPr lang="en-JP" smtClean="0"/>
              <a:t>‹#›</a:t>
            </a:fld>
            <a:endParaRPr lang="en-JP"/>
          </a:p>
        </p:txBody>
      </p:sp>
    </p:spTree>
    <p:extLst>
      <p:ext uri="{BB962C8B-B14F-4D97-AF65-F5344CB8AC3E}">
        <p14:creationId xmlns:p14="http://schemas.microsoft.com/office/powerpoint/2010/main" val="421179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2AE839-AB0F-F988-B539-BF9FC8F7C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JP"/>
          </a:p>
        </p:txBody>
      </p:sp>
      <p:sp>
        <p:nvSpPr>
          <p:cNvPr id="3" name="Text Placeholder 2">
            <a:extLst>
              <a:ext uri="{FF2B5EF4-FFF2-40B4-BE49-F238E27FC236}">
                <a16:creationId xmlns:a16="http://schemas.microsoft.com/office/drawing/2014/main" id="{AB9D7061-DC9D-2C2A-F098-1145E8B80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P"/>
          </a:p>
        </p:txBody>
      </p:sp>
      <p:sp>
        <p:nvSpPr>
          <p:cNvPr id="4" name="Date Placeholder 3">
            <a:extLst>
              <a:ext uri="{FF2B5EF4-FFF2-40B4-BE49-F238E27FC236}">
                <a16:creationId xmlns:a16="http://schemas.microsoft.com/office/drawing/2014/main" id="{DABBBE14-4CCE-F8C5-F2AE-0559992C3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31F34A-8C11-E24C-B386-AAC0610AE510}" type="datetimeFigureOut">
              <a:rPr lang="en-JP" smtClean="0"/>
              <a:t>2025/02/02</a:t>
            </a:fld>
            <a:endParaRPr lang="en-JP"/>
          </a:p>
        </p:txBody>
      </p:sp>
      <p:sp>
        <p:nvSpPr>
          <p:cNvPr id="5" name="Footer Placeholder 4">
            <a:extLst>
              <a:ext uri="{FF2B5EF4-FFF2-40B4-BE49-F238E27FC236}">
                <a16:creationId xmlns:a16="http://schemas.microsoft.com/office/drawing/2014/main" id="{A87075F9-2569-D32C-D3C3-045452FBA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JP"/>
          </a:p>
        </p:txBody>
      </p:sp>
      <p:sp>
        <p:nvSpPr>
          <p:cNvPr id="6" name="Slide Number Placeholder 5">
            <a:extLst>
              <a:ext uri="{FF2B5EF4-FFF2-40B4-BE49-F238E27FC236}">
                <a16:creationId xmlns:a16="http://schemas.microsoft.com/office/drawing/2014/main" id="{64994C8F-271B-DDBA-C913-8F6108CE6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FEBBB3-2C73-A744-ADB7-E6E1757FD50C}" type="slidenum">
              <a:rPr lang="en-JP" smtClean="0"/>
              <a:t>‹#›</a:t>
            </a:fld>
            <a:endParaRPr lang="en-JP"/>
          </a:p>
        </p:txBody>
      </p:sp>
    </p:spTree>
    <p:extLst>
      <p:ext uri="{BB962C8B-B14F-4D97-AF65-F5344CB8AC3E}">
        <p14:creationId xmlns:p14="http://schemas.microsoft.com/office/powerpoint/2010/main" val="421301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9.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9.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9.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ontiersin.org/journals/psychology/articles/10.3389/fpsyg.2022.1075624/ful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70.svg"/><Relationship Id="rId4" Type="http://schemas.openxmlformats.org/officeDocument/2006/relationships/image" Target="../media/image65.png"/><Relationship Id="rId9"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3" Type="http://schemas.openxmlformats.org/officeDocument/2006/relationships/hyperlink" Target="mailto:cnq14100@ict.nitech.ac.jp" TargetMode="External"/><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hyperlink" Target="mailto:syedatanzin@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E28B7F-766D-5E35-55D1-89C7952B1244}"/>
              </a:ext>
            </a:extLst>
          </p:cNvPr>
          <p:cNvSpPr txBox="1">
            <a:spLocks/>
          </p:cNvSpPr>
          <p:nvPr/>
        </p:nvSpPr>
        <p:spPr>
          <a:xfrm>
            <a:off x="281084" y="5506487"/>
            <a:ext cx="6308558" cy="996170"/>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JP" dirty="0">
                <a:latin typeface="Times New Roman" panose="02020603050405020304" pitchFamily="18" charset="0"/>
                <a:cs typeface="Times New Roman" panose="02020603050405020304" pitchFamily="18" charset="0"/>
              </a:rPr>
              <a:t>Professor Shun Shiramatsu.</a:t>
            </a:r>
          </a:p>
          <a:p>
            <a:pPr marL="0" indent="0">
              <a:buNone/>
            </a:pPr>
            <a:r>
              <a:rPr lang="en-JP" dirty="0">
                <a:latin typeface="Times New Roman" panose="02020603050405020304" pitchFamily="18" charset="0"/>
                <a:cs typeface="Times New Roman" panose="02020603050405020304" pitchFamily="18" charset="0"/>
              </a:rPr>
              <a:t>HOSSAIN Syeda Tanzina(M2) </a:t>
            </a:r>
          </a:p>
        </p:txBody>
      </p:sp>
      <p:pic>
        <p:nvPicPr>
          <p:cNvPr id="3" name="Picture 2" descr="See the source image">
            <a:extLst>
              <a:ext uri="{FF2B5EF4-FFF2-40B4-BE49-F238E27FC236}">
                <a16:creationId xmlns:a16="http://schemas.microsoft.com/office/drawing/2014/main" id="{A82E035E-2A3B-4BDF-4911-D95BC2472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01" y="61911"/>
            <a:ext cx="10134600" cy="7056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5796A2-9142-E69A-AB41-47E595574B37}"/>
              </a:ext>
            </a:extLst>
          </p:cNvPr>
          <p:cNvSpPr txBox="1">
            <a:spLocks/>
          </p:cNvSpPr>
          <p:nvPr/>
        </p:nvSpPr>
        <p:spPr>
          <a:xfrm>
            <a:off x="598401" y="1955158"/>
            <a:ext cx="10903788" cy="971243"/>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dirty="0">
                <a:solidFill>
                  <a:srgbClr val="000000"/>
                </a:solidFill>
                <a:latin typeface="Times New Roman" panose="02020603050405020304" pitchFamily="18" charset="0"/>
                <a:cs typeface="Times New Roman" panose="02020603050405020304" pitchFamily="18" charset="0"/>
              </a:rPr>
              <a:t>Multimodal Social Signal Processing </a:t>
            </a:r>
            <a:r>
              <a:rPr lang="en-JP" sz="2800" kern="0" dirty="0">
                <a:latin typeface="Times New Roman" panose="02020603050405020304" pitchFamily="18" charset="0"/>
                <a:ea typeface="Times New Roman" panose="02020603050405020304" pitchFamily="18" charset="0"/>
                <a:cs typeface="Times New Roman" panose="02020603050405020304" pitchFamily="18" charset="0"/>
              </a:rPr>
              <a:t>including Voice Analysis</a:t>
            </a:r>
            <a:r>
              <a:rPr lang="en-JP" sz="2800" dirty="0">
                <a:latin typeface="Times New Roman" panose="02020603050405020304" pitchFamily="18" charset="0"/>
                <a:cs typeface="Times New Roman" panose="02020603050405020304" pitchFamily="18" charset="0"/>
              </a:rPr>
              <a:t> </a:t>
            </a:r>
            <a:r>
              <a:rPr lang="en-GB" sz="2800" dirty="0">
                <a:solidFill>
                  <a:srgbClr val="000000"/>
                </a:solidFill>
                <a:latin typeface="Times New Roman" panose="02020603050405020304" pitchFamily="18" charset="0"/>
                <a:cs typeface="Times New Roman" panose="02020603050405020304" pitchFamily="18" charset="0"/>
              </a:rPr>
              <a:t>for Real-Time Stress Detection and Mental Health Support</a:t>
            </a:r>
            <a:endParaRPr lang="en-JP"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5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3871F-6371-DF64-7FAC-F6D1035F6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1FAA1-F14A-BDD8-450E-82E4240B2319}"/>
              </a:ext>
            </a:extLst>
          </p:cNvPr>
          <p:cNvSpPr>
            <a:spLocks noGrp="1"/>
          </p:cNvSpPr>
          <p:nvPr>
            <p:ph type="title"/>
          </p:nvPr>
        </p:nvSpPr>
        <p:spPr>
          <a:xfrm>
            <a:off x="838200" y="365125"/>
            <a:ext cx="10515600" cy="512699"/>
          </a:xfrm>
        </p:spPr>
        <p:txBody>
          <a:bodyPr>
            <a:normAutofit fontScale="90000"/>
          </a:bodyPr>
          <a:lstStyle/>
          <a:p>
            <a:r>
              <a:rPr lang="en-JP" dirty="0">
                <a:latin typeface="Times New Roman" panose="02020603050405020304" pitchFamily="18" charset="0"/>
                <a:cs typeface="Times New Roman" panose="02020603050405020304" pitchFamily="18" charset="0"/>
              </a:rPr>
              <a:t>System Design</a:t>
            </a:r>
          </a:p>
        </p:txBody>
      </p:sp>
      <p:sp>
        <p:nvSpPr>
          <p:cNvPr id="3" name="Content Placeholder 2">
            <a:extLst>
              <a:ext uri="{FF2B5EF4-FFF2-40B4-BE49-F238E27FC236}">
                <a16:creationId xmlns:a16="http://schemas.microsoft.com/office/drawing/2014/main" id="{D7791085-A5CD-2B9B-865B-AD714E89C626}"/>
              </a:ext>
            </a:extLst>
          </p:cNvPr>
          <p:cNvSpPr txBox="1">
            <a:spLocks/>
          </p:cNvSpPr>
          <p:nvPr/>
        </p:nvSpPr>
        <p:spPr>
          <a:xfrm>
            <a:off x="6095999" y="1036320"/>
            <a:ext cx="5423705" cy="5693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JP" sz="1800" dirty="0">
                <a:effectLst/>
                <a:latin typeface="Times New Roman" panose="02020603050405020304" pitchFamily="18" charset="0"/>
                <a:ea typeface="Times New Roman" panose="02020603050405020304" pitchFamily="18" charset="0"/>
              </a:rPr>
              <a:t>The proposed system comprises three primary modules:</a:t>
            </a:r>
          </a:p>
          <a:p>
            <a:pPr marL="0" indent="0" algn="just">
              <a:buNone/>
            </a:pPr>
            <a:r>
              <a:rPr lang="en-JP" sz="1800" b="1" dirty="0">
                <a:effectLst/>
                <a:latin typeface="Times New Roman" panose="02020603050405020304" pitchFamily="18" charset="0"/>
                <a:ea typeface="Times New Roman" panose="02020603050405020304" pitchFamily="18" charset="0"/>
              </a:rPr>
              <a:t>Text Processing with GPT-4o</a:t>
            </a:r>
            <a:r>
              <a:rPr lang="en-JP" sz="1800" dirty="0">
                <a:effectLst/>
                <a:latin typeface="Times New Roman" panose="02020603050405020304" pitchFamily="18" charset="0"/>
                <a:ea typeface="Times New Roman" panose="02020603050405020304" pitchFamily="18" charset="0"/>
              </a:rPr>
              <a:t>: This module transcribes user speech into text and performs language analysis to detect stress-related emotions, such as sadness, anger, or fear. It identifies specific words and phrases associated with stress, using GPT-4's capabilities to interpret context and emotional nuance.</a:t>
            </a:r>
          </a:p>
          <a:p>
            <a:pPr marL="0" indent="0" algn="just">
              <a:buNone/>
            </a:pPr>
            <a:r>
              <a:rPr lang="en-JP" sz="1800" b="1" dirty="0">
                <a:effectLst/>
                <a:latin typeface="Times New Roman" panose="02020603050405020304" pitchFamily="18" charset="0"/>
                <a:ea typeface="Times New Roman" panose="02020603050405020304" pitchFamily="18" charset="0"/>
              </a:rPr>
              <a:t>Voice Analysis Using LSTM and Social Signal Processing</a:t>
            </a:r>
            <a:r>
              <a:rPr lang="en-JP" sz="1800" dirty="0">
                <a:effectLst/>
                <a:latin typeface="Times New Roman" panose="02020603050405020304" pitchFamily="18" charset="0"/>
                <a:ea typeface="Times New Roman" panose="02020603050405020304" pitchFamily="18" charset="0"/>
              </a:rPr>
              <a:t>: The LSTM network processes temporal patterns in the audio data, such as pitch, frequency, and amplitude variations, which are indicative of stress. SSP techniques further enrich the analysis by capturing vocal dynamics related to emotional intensity.</a:t>
            </a:r>
          </a:p>
          <a:p>
            <a:pPr marL="0" indent="0" algn="just">
              <a:buNone/>
            </a:pPr>
            <a:r>
              <a:rPr lang="en-JP" sz="1800" b="1" dirty="0">
                <a:effectLst/>
                <a:latin typeface="Times New Roman" panose="02020603050405020304" pitchFamily="18" charset="0"/>
                <a:ea typeface="Times New Roman" panose="02020603050405020304" pitchFamily="18" charset="0"/>
              </a:rPr>
              <a:t>Fusion and Stress Level Estimation</a:t>
            </a:r>
            <a:r>
              <a:rPr lang="en-JP" sz="1800" dirty="0">
                <a:effectLst/>
                <a:latin typeface="Times New Roman" panose="02020603050405020304" pitchFamily="18" charset="0"/>
                <a:ea typeface="Times New Roman" panose="02020603050405020304" pitchFamily="18" charset="0"/>
              </a:rPr>
              <a:t>: Outputs from both text and audio analyses are combined using a fusion network that integrates linguistic and paralinguistic data. The system applies attention mechanisms to focus on the most relevant features for stress estimation, producing a unified stress level.</a:t>
            </a:r>
          </a:p>
          <a:p>
            <a:pPr marL="0" indent="0">
              <a:buNone/>
            </a:pPr>
            <a:endParaRPr lang="en-JP"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JP"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GB"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JP" dirty="0"/>
          </a:p>
        </p:txBody>
      </p:sp>
      <p:sp>
        <p:nvSpPr>
          <p:cNvPr id="9" name="TextBox 8">
            <a:extLst>
              <a:ext uri="{FF2B5EF4-FFF2-40B4-BE49-F238E27FC236}">
                <a16:creationId xmlns:a16="http://schemas.microsoft.com/office/drawing/2014/main" id="{B74DFA5B-AD8C-F1AD-EE46-3FB127435312}"/>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10</a:t>
            </a:r>
          </a:p>
        </p:txBody>
      </p:sp>
      <p:pic>
        <p:nvPicPr>
          <p:cNvPr id="4" name="Picture 3">
            <a:extLst>
              <a:ext uri="{FF2B5EF4-FFF2-40B4-BE49-F238E27FC236}">
                <a16:creationId xmlns:a16="http://schemas.microsoft.com/office/drawing/2014/main" id="{086AAA9A-FC5F-D592-F658-4699D8DF9E97}"/>
              </a:ext>
            </a:extLst>
          </p:cNvPr>
          <p:cNvPicPr>
            <a:picLocks noChangeAspect="1"/>
          </p:cNvPicPr>
          <p:nvPr/>
        </p:nvPicPr>
        <p:blipFill>
          <a:blip r:embed="rId2"/>
          <a:stretch>
            <a:fillRect/>
          </a:stretch>
        </p:blipFill>
        <p:spPr>
          <a:xfrm>
            <a:off x="240633" y="1239251"/>
            <a:ext cx="5710988" cy="4794291"/>
          </a:xfrm>
          <a:prstGeom prst="rect">
            <a:avLst/>
          </a:prstGeom>
        </p:spPr>
      </p:pic>
    </p:spTree>
    <p:extLst>
      <p:ext uri="{BB962C8B-B14F-4D97-AF65-F5344CB8AC3E}">
        <p14:creationId xmlns:p14="http://schemas.microsoft.com/office/powerpoint/2010/main" val="420326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554-18A4-5A27-7D6F-DCC91DC7C6A8}"/>
              </a:ext>
            </a:extLst>
          </p:cNvPr>
          <p:cNvSpPr>
            <a:spLocks noGrp="1"/>
          </p:cNvSpPr>
          <p:nvPr>
            <p:ph type="title"/>
          </p:nvPr>
        </p:nvSpPr>
        <p:spPr>
          <a:xfrm>
            <a:off x="693821" y="225426"/>
            <a:ext cx="10515600" cy="498474"/>
          </a:xfrm>
        </p:spPr>
        <p:txBody>
          <a:bodyPr>
            <a:normAutofit fontScale="90000"/>
          </a:bodyPr>
          <a:lstStyle/>
          <a:p>
            <a:r>
              <a:rPr lang="en-JP" dirty="0">
                <a:latin typeface="Times New Roman" panose="02020603050405020304" pitchFamily="18" charset="0"/>
                <a:cs typeface="Times New Roman" panose="02020603050405020304" pitchFamily="18" charset="0"/>
              </a:rPr>
              <a:t>Texual analysis</a:t>
            </a:r>
          </a:p>
        </p:txBody>
      </p:sp>
      <p:sp>
        <p:nvSpPr>
          <p:cNvPr id="3" name="Content Placeholder 2">
            <a:extLst>
              <a:ext uri="{FF2B5EF4-FFF2-40B4-BE49-F238E27FC236}">
                <a16:creationId xmlns:a16="http://schemas.microsoft.com/office/drawing/2014/main" id="{14BFBC6C-9723-C26C-F6A7-4432769E077C}"/>
              </a:ext>
            </a:extLst>
          </p:cNvPr>
          <p:cNvSpPr>
            <a:spLocks noGrp="1"/>
          </p:cNvSpPr>
          <p:nvPr>
            <p:ph idx="1"/>
          </p:nvPr>
        </p:nvSpPr>
        <p:spPr>
          <a:xfrm>
            <a:off x="452521" y="973931"/>
            <a:ext cx="10515600" cy="2455069"/>
          </a:xfrm>
        </p:spPr>
        <p:txBody>
          <a:bodyPr>
            <a:normAutofit fontScale="92500"/>
          </a:bodyPr>
          <a:lstStyle/>
          <a:p>
            <a:pPr marL="0" indent="0">
              <a:buNone/>
            </a:pPr>
            <a:r>
              <a:rPr lang="en-GB" b="1" dirty="0">
                <a:latin typeface="Times New Roman" panose="02020603050405020304" pitchFamily="18" charset="0"/>
                <a:cs typeface="Times New Roman" panose="02020603050405020304" pitchFamily="18" charset="0"/>
              </a:rPr>
              <a:t>Input</a:t>
            </a:r>
            <a:r>
              <a:rPr lang="en-GB" dirty="0">
                <a:latin typeface="Times New Roman" panose="02020603050405020304" pitchFamily="18" charset="0"/>
                <a:cs typeface="Times New Roman" panose="02020603050405020304" pitchFamily="18" charset="0"/>
              </a:rPr>
              <a:t>: Voice feature analysis (via microphone)</a:t>
            </a:r>
          </a:p>
          <a:p>
            <a:pPr marL="0" indent="0">
              <a:buNone/>
            </a:pPr>
            <a:r>
              <a:rPr lang="en-GB" b="1" dirty="0">
                <a:latin typeface="Times New Roman" panose="02020603050405020304" pitchFamily="18" charset="0"/>
                <a:cs typeface="Times New Roman" panose="02020603050405020304" pitchFamily="18" charset="0"/>
              </a:rPr>
              <a:t>Processing</a:t>
            </a:r>
            <a:r>
              <a:rPr lang="en-GB" dirty="0">
                <a:latin typeface="Times New Roman" panose="02020603050405020304" pitchFamily="18" charset="0"/>
                <a:cs typeface="Times New Roman" panose="02020603050405020304" pitchFamily="18" charset="0"/>
              </a:rPr>
              <a:t>: Social Signal Processing (SSP) for real-time stress detection.</a:t>
            </a:r>
          </a:p>
          <a:p>
            <a:pPr marL="0" indent="0">
              <a:buNone/>
            </a:pPr>
            <a:r>
              <a:rPr lang="en-GB" dirty="0">
                <a:latin typeface="Times New Roman" panose="02020603050405020304" pitchFamily="18" charset="0"/>
                <a:cs typeface="Times New Roman" panose="02020603050405020304" pitchFamily="18" charset="0"/>
              </a:rPr>
              <a:t>                    GPT-4 multimodal integration for interpreting stress patterns.</a:t>
            </a:r>
          </a:p>
          <a:p>
            <a:pPr marL="0" indent="0">
              <a:buNone/>
            </a:pPr>
            <a:r>
              <a:rPr lang="en-GB" b="1" dirty="0">
                <a:latin typeface="Times New Roman" panose="02020603050405020304" pitchFamily="18" charset="0"/>
                <a:cs typeface="Times New Roman" panose="02020603050405020304" pitchFamily="18" charset="0"/>
              </a:rPr>
              <a:t>Output</a:t>
            </a:r>
            <a:r>
              <a:rPr lang="en-GB" dirty="0">
                <a:latin typeface="Times New Roman" panose="02020603050405020304" pitchFamily="18" charset="0"/>
                <a:cs typeface="Times New Roman" panose="02020603050405020304" pitchFamily="18" charset="0"/>
              </a:rPr>
              <a:t>: Stress level.</a:t>
            </a:r>
          </a:p>
          <a:p>
            <a:pPr marL="0" indent="0">
              <a:buNone/>
            </a:pPr>
            <a:endParaRPr lang="en-JP" dirty="0"/>
          </a:p>
        </p:txBody>
      </p:sp>
      <p:sp>
        <p:nvSpPr>
          <p:cNvPr id="6" name="TextBox 5">
            <a:extLst>
              <a:ext uri="{FF2B5EF4-FFF2-40B4-BE49-F238E27FC236}">
                <a16:creationId xmlns:a16="http://schemas.microsoft.com/office/drawing/2014/main" id="{AE9DDC45-B35F-30E6-351B-490ECB7CCE52}"/>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11</a:t>
            </a:r>
          </a:p>
        </p:txBody>
      </p:sp>
      <p:pic>
        <p:nvPicPr>
          <p:cNvPr id="4" name="Picture 3">
            <a:extLst>
              <a:ext uri="{FF2B5EF4-FFF2-40B4-BE49-F238E27FC236}">
                <a16:creationId xmlns:a16="http://schemas.microsoft.com/office/drawing/2014/main" id="{673A050A-F1EA-4C4E-677C-AFD33F60C425}"/>
              </a:ext>
            </a:extLst>
          </p:cNvPr>
          <p:cNvPicPr>
            <a:picLocks noChangeAspect="1"/>
          </p:cNvPicPr>
          <p:nvPr/>
        </p:nvPicPr>
        <p:blipFill>
          <a:blip r:embed="rId3"/>
          <a:stretch>
            <a:fillRect/>
          </a:stretch>
        </p:blipFill>
        <p:spPr>
          <a:xfrm>
            <a:off x="1487905" y="3429000"/>
            <a:ext cx="7772400" cy="1815393"/>
          </a:xfrm>
          <a:prstGeom prst="rect">
            <a:avLst/>
          </a:prstGeom>
        </p:spPr>
      </p:pic>
    </p:spTree>
    <p:extLst>
      <p:ext uri="{BB962C8B-B14F-4D97-AF65-F5344CB8AC3E}">
        <p14:creationId xmlns:p14="http://schemas.microsoft.com/office/powerpoint/2010/main" val="202535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066-B674-6470-8753-3937B03722AE}"/>
              </a:ext>
            </a:extLst>
          </p:cNvPr>
          <p:cNvSpPr>
            <a:spLocks noGrp="1"/>
          </p:cNvSpPr>
          <p:nvPr>
            <p:ph type="title"/>
          </p:nvPr>
        </p:nvSpPr>
        <p:spPr>
          <a:xfrm>
            <a:off x="549442" y="128206"/>
            <a:ext cx="10515600" cy="297366"/>
          </a:xfrm>
        </p:spPr>
        <p:txBody>
          <a:bodyPr>
            <a:normAutofit fontScale="90000"/>
          </a:bodyPr>
          <a:lstStyle/>
          <a:p>
            <a:r>
              <a:rPr lang="en-JP" dirty="0">
                <a:latin typeface="Times New Roman" panose="02020603050405020304" pitchFamily="18" charset="0"/>
                <a:cs typeface="Times New Roman" panose="02020603050405020304" pitchFamily="18" charset="0"/>
              </a:rPr>
              <a:t>Stress Texual Analysis from audio</a:t>
            </a:r>
          </a:p>
        </p:txBody>
      </p:sp>
      <p:pic>
        <p:nvPicPr>
          <p:cNvPr id="8" name="Content Placeholder 4" descr="A screenshot of a chat&#10;&#10;Description automatically generated">
            <a:extLst>
              <a:ext uri="{FF2B5EF4-FFF2-40B4-BE49-F238E27FC236}">
                <a16:creationId xmlns:a16="http://schemas.microsoft.com/office/drawing/2014/main" id="{F1DC5451-DACB-DC2B-35B8-8A9D0FEBE38B}"/>
              </a:ext>
            </a:extLst>
          </p:cNvPr>
          <p:cNvPicPr>
            <a:picLocks noChangeAspect="1"/>
          </p:cNvPicPr>
          <p:nvPr/>
        </p:nvPicPr>
        <p:blipFill>
          <a:blip r:embed="rId4"/>
          <a:stretch>
            <a:fillRect/>
          </a:stretch>
        </p:blipFill>
        <p:spPr>
          <a:xfrm>
            <a:off x="4348407" y="1308348"/>
            <a:ext cx="5719011" cy="5147877"/>
          </a:xfrm>
          <a:prstGeom prst="rect">
            <a:avLst/>
          </a:prstGeom>
        </p:spPr>
      </p:pic>
      <p:sp>
        <p:nvSpPr>
          <p:cNvPr id="4" name="TextBox 3">
            <a:extLst>
              <a:ext uri="{FF2B5EF4-FFF2-40B4-BE49-F238E27FC236}">
                <a16:creationId xmlns:a16="http://schemas.microsoft.com/office/drawing/2014/main" id="{65CDB021-39E9-876F-A701-AD3D0D2E2B9E}"/>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DA6B2C2E-B4EF-DD49-DE11-2929BCCD67CF}"/>
              </a:ext>
            </a:extLst>
          </p:cNvPr>
          <p:cNvSpPr txBox="1"/>
          <p:nvPr/>
        </p:nvSpPr>
        <p:spPr>
          <a:xfrm>
            <a:off x="1952612" y="2358370"/>
            <a:ext cx="1147683" cy="369332"/>
          </a:xfrm>
          <a:prstGeom prst="rect">
            <a:avLst/>
          </a:prstGeom>
          <a:noFill/>
          <a:ln>
            <a:solidFill>
              <a:srgbClr val="C00000"/>
            </a:solidFill>
          </a:ln>
        </p:spPr>
        <p:txBody>
          <a:bodyPr wrap="square" rtlCol="0">
            <a:spAutoFit/>
          </a:bodyPr>
          <a:lstStyle/>
          <a:p>
            <a:r>
              <a:rPr lang="en-GB" b="1" dirty="0">
                <a:latin typeface="Times New Roman" panose="02020603050405020304" pitchFamily="18" charset="0"/>
                <a:cs typeface="Times New Roman" panose="02020603050405020304" pitchFamily="18" charset="0"/>
              </a:rPr>
              <a:t>A</a:t>
            </a:r>
            <a:r>
              <a:rPr lang="en-JP" b="1" dirty="0">
                <a:latin typeface="Times New Roman" panose="02020603050405020304" pitchFamily="18" charset="0"/>
                <a:cs typeface="Times New Roman" panose="02020603050405020304" pitchFamily="18" charset="0"/>
              </a:rPr>
              <a:t>udio file </a:t>
            </a:r>
          </a:p>
        </p:txBody>
      </p:sp>
      <p:cxnSp>
        <p:nvCxnSpPr>
          <p:cNvPr id="10" name="Straight Arrow Connector 9">
            <a:extLst>
              <a:ext uri="{FF2B5EF4-FFF2-40B4-BE49-F238E27FC236}">
                <a16:creationId xmlns:a16="http://schemas.microsoft.com/office/drawing/2014/main" id="{823B8581-977D-E766-DAF4-74CAEC20EA72}"/>
              </a:ext>
            </a:extLst>
          </p:cNvPr>
          <p:cNvCxnSpPr>
            <a:cxnSpLocks/>
          </p:cNvCxnSpPr>
          <p:nvPr/>
        </p:nvCxnSpPr>
        <p:spPr>
          <a:xfrm>
            <a:off x="3145251" y="2515504"/>
            <a:ext cx="1419725"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FF3F42D-2002-3674-7B1E-FA257F25D796}"/>
              </a:ext>
            </a:extLst>
          </p:cNvPr>
          <p:cNvSpPr txBox="1"/>
          <p:nvPr/>
        </p:nvSpPr>
        <p:spPr>
          <a:xfrm>
            <a:off x="9866008" y="782054"/>
            <a:ext cx="2219770" cy="369332"/>
          </a:xfrm>
          <a:prstGeom prst="rect">
            <a:avLst/>
          </a:prstGeom>
          <a:noFill/>
          <a:ln>
            <a:solidFill>
              <a:srgbClr val="C00000"/>
            </a:solidFill>
          </a:ln>
        </p:spPr>
        <p:txBody>
          <a:bodyPr wrap="square" rtlCol="0">
            <a:spAutoFit/>
          </a:bodyPr>
          <a:lstStyle/>
          <a:p>
            <a:r>
              <a:rPr lang="en-GB" b="1" dirty="0">
                <a:latin typeface="Times New Roman" panose="02020603050405020304" pitchFamily="18" charset="0"/>
                <a:cs typeface="Times New Roman" panose="02020603050405020304" pitchFamily="18" charset="0"/>
              </a:rPr>
              <a:t>Upload A</a:t>
            </a:r>
            <a:r>
              <a:rPr lang="en-JP" b="1" dirty="0">
                <a:latin typeface="Times New Roman" panose="02020603050405020304" pitchFamily="18" charset="0"/>
                <a:cs typeface="Times New Roman" panose="02020603050405020304" pitchFamily="18" charset="0"/>
              </a:rPr>
              <a:t>udio file </a:t>
            </a:r>
          </a:p>
        </p:txBody>
      </p:sp>
      <p:cxnSp>
        <p:nvCxnSpPr>
          <p:cNvPr id="16" name="Elbow Connector 15">
            <a:extLst>
              <a:ext uri="{FF2B5EF4-FFF2-40B4-BE49-F238E27FC236}">
                <a16:creationId xmlns:a16="http://schemas.microsoft.com/office/drawing/2014/main" id="{A44F84C1-7375-09C8-9428-E08C8EC87F5F}"/>
              </a:ext>
            </a:extLst>
          </p:cNvPr>
          <p:cNvCxnSpPr>
            <a:cxnSpLocks/>
          </p:cNvCxnSpPr>
          <p:nvPr/>
        </p:nvCxnSpPr>
        <p:spPr>
          <a:xfrm rot="10800000" flipV="1">
            <a:off x="9269279" y="947728"/>
            <a:ext cx="563811" cy="764882"/>
          </a:xfrm>
          <a:prstGeom prst="bentConnector2">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A2D59D2-E498-2A4F-947B-9EF4EB36F37E}"/>
              </a:ext>
            </a:extLst>
          </p:cNvPr>
          <p:cNvSpPr txBox="1"/>
          <p:nvPr/>
        </p:nvSpPr>
        <p:spPr>
          <a:xfrm>
            <a:off x="204537" y="3512955"/>
            <a:ext cx="2740533" cy="369332"/>
          </a:xfrm>
          <a:prstGeom prst="rect">
            <a:avLst/>
          </a:prstGeom>
          <a:noFill/>
          <a:ln>
            <a:solidFill>
              <a:srgbClr val="C00000"/>
            </a:solidFill>
          </a:ln>
        </p:spPr>
        <p:txBody>
          <a:bodyPr wrap="square" rtlCol="0">
            <a:spAutoFit/>
          </a:bodyPr>
          <a:lstStyle/>
          <a:p>
            <a:r>
              <a:rPr lang="en-GB" b="1" dirty="0">
                <a:latin typeface="Times New Roman" panose="02020603050405020304" pitchFamily="18" charset="0"/>
                <a:cs typeface="Times New Roman" panose="02020603050405020304" pitchFamily="18" charset="0"/>
              </a:rPr>
              <a:t> Transcript result</a:t>
            </a:r>
            <a:endParaRPr lang="en-JP"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632A97A-9032-93CE-A544-7A611FCADDFB}"/>
              </a:ext>
            </a:extLst>
          </p:cNvPr>
          <p:cNvCxnSpPr>
            <a:cxnSpLocks/>
          </p:cNvCxnSpPr>
          <p:nvPr/>
        </p:nvCxnSpPr>
        <p:spPr>
          <a:xfrm>
            <a:off x="2945069" y="3685770"/>
            <a:ext cx="1181763" cy="1185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83E46F6-0199-7026-2485-9D83B4C88DF2}"/>
              </a:ext>
            </a:extLst>
          </p:cNvPr>
          <p:cNvCxnSpPr>
            <a:cxnSpLocks/>
          </p:cNvCxnSpPr>
          <p:nvPr/>
        </p:nvCxnSpPr>
        <p:spPr>
          <a:xfrm>
            <a:off x="3030623" y="5005318"/>
            <a:ext cx="1010653"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FFB8F34-A3E6-BC2B-7C95-74D16AE0BC40}"/>
              </a:ext>
            </a:extLst>
          </p:cNvPr>
          <p:cNvSpPr txBox="1"/>
          <p:nvPr/>
        </p:nvSpPr>
        <p:spPr>
          <a:xfrm>
            <a:off x="8975557" y="4511844"/>
            <a:ext cx="770691" cy="240992"/>
          </a:xfrm>
          <a:prstGeom prst="rect">
            <a:avLst/>
          </a:prstGeom>
          <a:noFill/>
          <a:ln w="28575">
            <a:solidFill>
              <a:srgbClr val="C00000"/>
            </a:solidFill>
          </a:ln>
        </p:spPr>
        <p:txBody>
          <a:bodyPr wrap="square" rtlCol="0">
            <a:spAutoFit/>
          </a:bodyPr>
          <a:lstStyle/>
          <a:p>
            <a:endParaRPr lang="en-JP" dirty="0"/>
          </a:p>
        </p:txBody>
      </p:sp>
      <p:cxnSp>
        <p:nvCxnSpPr>
          <p:cNvPr id="27" name="Straight Connector 26">
            <a:extLst>
              <a:ext uri="{FF2B5EF4-FFF2-40B4-BE49-F238E27FC236}">
                <a16:creationId xmlns:a16="http://schemas.microsoft.com/office/drawing/2014/main" id="{393C3E72-40F7-6124-3B00-DADFA2DCE46D}"/>
              </a:ext>
            </a:extLst>
          </p:cNvPr>
          <p:cNvCxnSpPr>
            <a:cxnSpLocks/>
          </p:cNvCxnSpPr>
          <p:nvPr/>
        </p:nvCxnSpPr>
        <p:spPr>
          <a:xfrm>
            <a:off x="7459579" y="4981074"/>
            <a:ext cx="1762296"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946792B-D54F-FA8E-49DB-8FBF5EE9948C}"/>
              </a:ext>
            </a:extLst>
          </p:cNvPr>
          <p:cNvSpPr txBox="1"/>
          <p:nvPr/>
        </p:nvSpPr>
        <p:spPr>
          <a:xfrm>
            <a:off x="752644" y="4840355"/>
            <a:ext cx="2277979" cy="369332"/>
          </a:xfrm>
          <a:prstGeom prst="rect">
            <a:avLst/>
          </a:prstGeom>
          <a:noFill/>
          <a:ln>
            <a:solidFill>
              <a:srgbClr val="C00000"/>
            </a:solidFill>
          </a:ln>
        </p:spPr>
        <p:txBody>
          <a:bodyPr wrap="square">
            <a:spAutoFit/>
          </a:bodyPr>
          <a:lstStyle/>
          <a:p>
            <a:r>
              <a:rPr lang="en-JP" sz="1800" dirty="0">
                <a:effectLst/>
                <a:latin typeface="Times New Roman" panose="02020603050405020304" pitchFamily="18" charset="0"/>
                <a:ea typeface="Times New Roman" panose="02020603050405020304" pitchFamily="18" charset="0"/>
              </a:rPr>
              <a:t> </a:t>
            </a:r>
            <a:r>
              <a:rPr lang="en-JP" sz="1800" b="1" dirty="0">
                <a:effectLst/>
                <a:latin typeface="Times New Roman" panose="02020603050405020304" pitchFamily="18" charset="0"/>
                <a:ea typeface="Times New Roman" panose="02020603050405020304" pitchFamily="18" charset="0"/>
              </a:rPr>
              <a:t>Summary analysis</a:t>
            </a:r>
            <a:endParaRPr lang="en-JP" dirty="0"/>
          </a:p>
        </p:txBody>
      </p:sp>
      <p:pic>
        <p:nvPicPr>
          <p:cNvPr id="3" name="fire">
            <a:hlinkClick r:id="" action="ppaction://media"/>
            <a:extLst>
              <a:ext uri="{FF2B5EF4-FFF2-40B4-BE49-F238E27FC236}">
                <a16:creationId xmlns:a16="http://schemas.microsoft.com/office/drawing/2014/main" id="{31D4D1AC-C2A7-8808-D2BE-58BC770F2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254" y="840520"/>
            <a:ext cx="812800" cy="812800"/>
          </a:xfrm>
          <a:prstGeom prst="rect">
            <a:avLst/>
          </a:prstGeom>
        </p:spPr>
      </p:pic>
    </p:spTree>
    <p:extLst>
      <p:ext uri="{BB962C8B-B14F-4D97-AF65-F5344CB8AC3E}">
        <p14:creationId xmlns:p14="http://schemas.microsoft.com/office/powerpoint/2010/main" val="143878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1818">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066-B674-6470-8753-3937B03722AE}"/>
              </a:ext>
            </a:extLst>
          </p:cNvPr>
          <p:cNvSpPr>
            <a:spLocks noGrp="1"/>
          </p:cNvSpPr>
          <p:nvPr>
            <p:ph type="title"/>
          </p:nvPr>
        </p:nvSpPr>
        <p:spPr>
          <a:xfrm>
            <a:off x="838200" y="365126"/>
            <a:ext cx="10515600" cy="369332"/>
          </a:xfrm>
        </p:spPr>
        <p:txBody>
          <a:bodyPr>
            <a:normAutofit fontScale="90000"/>
          </a:bodyPr>
          <a:lstStyle/>
          <a:p>
            <a:r>
              <a:rPr lang="en-JP" dirty="0">
                <a:latin typeface="Times New Roman" panose="02020603050405020304" pitchFamily="18" charset="0"/>
                <a:cs typeface="Times New Roman" panose="02020603050405020304" pitchFamily="18" charset="0"/>
              </a:rPr>
              <a:t>Stress Texual Analysis from audio</a:t>
            </a:r>
          </a:p>
        </p:txBody>
      </p:sp>
      <p:pic>
        <p:nvPicPr>
          <p:cNvPr id="3" name="Picture 2" descr="A screenshot of a computer&#10;&#10;Description automatically generated">
            <a:extLst>
              <a:ext uri="{FF2B5EF4-FFF2-40B4-BE49-F238E27FC236}">
                <a16:creationId xmlns:a16="http://schemas.microsoft.com/office/drawing/2014/main" id="{22FD9605-7380-977E-B6C2-59DCAB763B2F}"/>
              </a:ext>
            </a:extLst>
          </p:cNvPr>
          <p:cNvPicPr>
            <a:picLocks noChangeAspect="1"/>
          </p:cNvPicPr>
          <p:nvPr/>
        </p:nvPicPr>
        <p:blipFill>
          <a:blip r:embed="rId5"/>
          <a:stretch>
            <a:fillRect/>
          </a:stretch>
        </p:blipFill>
        <p:spPr>
          <a:xfrm>
            <a:off x="5115826" y="1552879"/>
            <a:ext cx="7076174" cy="4776139"/>
          </a:xfrm>
          <a:prstGeom prst="rect">
            <a:avLst/>
          </a:prstGeom>
        </p:spPr>
      </p:pic>
      <p:sp>
        <p:nvSpPr>
          <p:cNvPr id="5" name="TextBox 4">
            <a:extLst>
              <a:ext uri="{FF2B5EF4-FFF2-40B4-BE49-F238E27FC236}">
                <a16:creationId xmlns:a16="http://schemas.microsoft.com/office/drawing/2014/main" id="{1D9BEA07-9B37-E2DC-ACB3-0C1106739990}"/>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13</a:t>
            </a:r>
          </a:p>
        </p:txBody>
      </p:sp>
      <p:pic>
        <p:nvPicPr>
          <p:cNvPr id="6" name="_1nvuNk7EFY_42.7354_46.6964">
            <a:hlinkClick r:id="" action="ppaction://media"/>
            <a:extLst>
              <a:ext uri="{FF2B5EF4-FFF2-40B4-BE49-F238E27FC236}">
                <a16:creationId xmlns:a16="http://schemas.microsoft.com/office/drawing/2014/main" id="{16C46BF9-1B4A-3FD1-7AFF-60AAFCD8571A}"/>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6"/>
          <a:stretch>
            <a:fillRect/>
          </a:stretch>
        </p:blipFill>
        <p:spPr>
          <a:xfrm>
            <a:off x="1443790" y="1985211"/>
            <a:ext cx="812800" cy="812800"/>
          </a:xfrm>
          <a:prstGeom prst="rect">
            <a:avLst/>
          </a:prstGeom>
        </p:spPr>
      </p:pic>
    </p:spTree>
    <p:extLst>
      <p:ext uri="{BB962C8B-B14F-4D97-AF65-F5344CB8AC3E}">
        <p14:creationId xmlns:p14="http://schemas.microsoft.com/office/powerpoint/2010/main" val="106720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AF26-9E94-FE2E-FB77-CDF755385941}"/>
              </a:ext>
            </a:extLst>
          </p:cNvPr>
          <p:cNvSpPr>
            <a:spLocks noGrp="1"/>
          </p:cNvSpPr>
          <p:nvPr>
            <p:ph type="title"/>
          </p:nvPr>
        </p:nvSpPr>
        <p:spPr>
          <a:xfrm>
            <a:off x="838200" y="365126"/>
            <a:ext cx="10515600" cy="633496"/>
          </a:xfrm>
        </p:spPr>
        <p:txBody>
          <a:bodyPr>
            <a:normAutofit fontScale="90000"/>
          </a:bodyPr>
          <a:lstStyle/>
          <a:p>
            <a:r>
              <a:rPr lang="en-JP" dirty="0">
                <a:latin typeface="Times New Roman" panose="02020603050405020304" pitchFamily="18" charset="0"/>
                <a:cs typeface="Times New Roman" panose="02020603050405020304" pitchFamily="18" charset="0"/>
              </a:rPr>
              <a:t>Stress Texual Analysis from audio</a:t>
            </a:r>
            <a:endParaRPr lang="en-JP" dirty="0"/>
          </a:p>
        </p:txBody>
      </p:sp>
      <p:pic>
        <p:nvPicPr>
          <p:cNvPr id="4" name="Content Placeholder 3">
            <a:extLst>
              <a:ext uri="{FF2B5EF4-FFF2-40B4-BE49-F238E27FC236}">
                <a16:creationId xmlns:a16="http://schemas.microsoft.com/office/drawing/2014/main" id="{3FB9D45E-134C-FA5A-71DB-02A1ED274D7C}"/>
              </a:ext>
            </a:extLst>
          </p:cNvPr>
          <p:cNvPicPr>
            <a:picLocks noChangeAspect="1"/>
          </p:cNvPicPr>
          <p:nvPr/>
        </p:nvPicPr>
        <p:blipFill>
          <a:blip r:embed="rId4"/>
          <a:stretch>
            <a:fillRect/>
          </a:stretch>
        </p:blipFill>
        <p:spPr>
          <a:xfrm>
            <a:off x="239767" y="1772205"/>
            <a:ext cx="6882927" cy="4351338"/>
          </a:xfrm>
          <a:prstGeom prst="rect">
            <a:avLst/>
          </a:prstGeom>
        </p:spPr>
      </p:pic>
      <p:pic>
        <p:nvPicPr>
          <p:cNvPr id="7" name="xiRUWSUrGSg_35.4210_41.1800">
            <a:hlinkClick r:id="" action="ppaction://media"/>
            <a:extLst>
              <a:ext uri="{FF2B5EF4-FFF2-40B4-BE49-F238E27FC236}">
                <a16:creationId xmlns:a16="http://schemas.microsoft.com/office/drawing/2014/main" id="{1C2B5C1D-4F6C-96FE-075D-EEF8DBF11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83842" y="2370221"/>
            <a:ext cx="812800" cy="812800"/>
          </a:xfrm>
          <a:prstGeom prst="rect">
            <a:avLst/>
          </a:prstGeom>
        </p:spPr>
      </p:pic>
    </p:spTree>
    <p:extLst>
      <p:ext uri="{BB962C8B-B14F-4D97-AF65-F5344CB8AC3E}">
        <p14:creationId xmlns:p14="http://schemas.microsoft.com/office/powerpoint/2010/main" val="52588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screenshot of a computer&#10;&#10;Description automatically generated">
            <a:extLst>
              <a:ext uri="{FF2B5EF4-FFF2-40B4-BE49-F238E27FC236}">
                <a16:creationId xmlns:a16="http://schemas.microsoft.com/office/drawing/2014/main" id="{C9D3FCA1-42A3-6E83-3D59-CEFB52D7DE42}"/>
              </a:ext>
            </a:extLst>
          </p:cNvPr>
          <p:cNvPicPr>
            <a:picLocks noChangeAspect="1"/>
          </p:cNvPicPr>
          <p:nvPr/>
        </p:nvPicPr>
        <p:blipFill>
          <a:blip r:embed="rId4"/>
          <a:stretch>
            <a:fillRect/>
          </a:stretch>
        </p:blipFill>
        <p:spPr>
          <a:xfrm>
            <a:off x="5799816" y="1813593"/>
            <a:ext cx="5901550" cy="4351338"/>
          </a:xfrm>
          <a:prstGeom prst="rect">
            <a:avLst/>
          </a:prstGeom>
        </p:spPr>
      </p:pic>
      <p:sp>
        <p:nvSpPr>
          <p:cNvPr id="7" name="Title 1">
            <a:extLst>
              <a:ext uri="{FF2B5EF4-FFF2-40B4-BE49-F238E27FC236}">
                <a16:creationId xmlns:a16="http://schemas.microsoft.com/office/drawing/2014/main" id="{7443979A-ECBE-38E2-2D93-36561AEB9A98}"/>
              </a:ext>
            </a:extLst>
          </p:cNvPr>
          <p:cNvSpPr>
            <a:spLocks noGrp="1"/>
          </p:cNvSpPr>
          <p:nvPr>
            <p:ph type="title"/>
          </p:nvPr>
        </p:nvSpPr>
        <p:spPr>
          <a:xfrm>
            <a:off x="838200" y="365126"/>
            <a:ext cx="10515600" cy="858194"/>
          </a:xfrm>
        </p:spPr>
        <p:txBody>
          <a:bodyPr>
            <a:normAutofit/>
          </a:bodyPr>
          <a:lstStyle/>
          <a:p>
            <a:r>
              <a:rPr lang="en-JP" dirty="0">
                <a:latin typeface="Times New Roman" panose="02020603050405020304" pitchFamily="18" charset="0"/>
                <a:cs typeface="Times New Roman" panose="02020603050405020304" pitchFamily="18" charset="0"/>
              </a:rPr>
              <a:t>Stress Texual Analysis from audio</a:t>
            </a:r>
          </a:p>
        </p:txBody>
      </p:sp>
      <p:sp>
        <p:nvSpPr>
          <p:cNvPr id="4" name="TextBox 3">
            <a:extLst>
              <a:ext uri="{FF2B5EF4-FFF2-40B4-BE49-F238E27FC236}">
                <a16:creationId xmlns:a16="http://schemas.microsoft.com/office/drawing/2014/main" id="{4420DFC3-9C6D-7335-E715-CE5174CCA0F1}"/>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14</a:t>
            </a:r>
            <a:endParaRPr lang="en-JP" dirty="0"/>
          </a:p>
        </p:txBody>
      </p:sp>
      <p:pic>
        <p:nvPicPr>
          <p:cNvPr id="8" name="sad">
            <a:hlinkClick r:id="" action="ppaction://media"/>
            <a:extLst>
              <a:ext uri="{FF2B5EF4-FFF2-40B4-BE49-F238E27FC236}">
                <a16:creationId xmlns:a16="http://schemas.microsoft.com/office/drawing/2014/main" id="{21A45B6A-7EDB-5130-B2EA-9F3E78941D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1800" y="2153652"/>
            <a:ext cx="812800" cy="812800"/>
          </a:xfrm>
          <a:prstGeom prst="rect">
            <a:avLst/>
          </a:prstGeom>
        </p:spPr>
      </p:pic>
    </p:spTree>
    <p:extLst>
      <p:ext uri="{BB962C8B-B14F-4D97-AF65-F5344CB8AC3E}">
        <p14:creationId xmlns:p14="http://schemas.microsoft.com/office/powerpoint/2010/main" val="4677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E8AE-3D4C-0A6E-2027-E714560DE9B9}"/>
              </a:ext>
            </a:extLst>
          </p:cNvPr>
          <p:cNvSpPr>
            <a:spLocks noGrp="1"/>
          </p:cNvSpPr>
          <p:nvPr>
            <p:ph type="title"/>
          </p:nvPr>
        </p:nvSpPr>
        <p:spPr>
          <a:xfrm>
            <a:off x="1175085" y="-36680"/>
            <a:ext cx="10515600" cy="886159"/>
          </a:xfrm>
        </p:spPr>
        <p:txBody>
          <a:bodyPr/>
          <a:lstStyle/>
          <a:p>
            <a:r>
              <a:rPr lang="en-JP" dirty="0">
                <a:latin typeface="Times New Roman" panose="02020603050405020304" pitchFamily="18" charset="0"/>
                <a:cs typeface="Times New Roman" panose="02020603050405020304" pitchFamily="18" charset="0"/>
              </a:rPr>
              <a:t>Stress Texual Analysis from audio</a:t>
            </a:r>
            <a:endParaRPr lang="en-JP" dirty="0"/>
          </a:p>
        </p:txBody>
      </p:sp>
      <p:pic>
        <p:nvPicPr>
          <p:cNvPr id="4" name="Content Placeholder 4" descr="A screenshot of a computer&#10;&#10;Description automatically generated">
            <a:extLst>
              <a:ext uri="{FF2B5EF4-FFF2-40B4-BE49-F238E27FC236}">
                <a16:creationId xmlns:a16="http://schemas.microsoft.com/office/drawing/2014/main" id="{FEFF8EEC-10E0-0993-79A2-5C7FB52E6AE1}"/>
              </a:ext>
            </a:extLst>
          </p:cNvPr>
          <p:cNvPicPr>
            <a:picLocks noGrp="1" noChangeAspect="1"/>
          </p:cNvPicPr>
          <p:nvPr>
            <p:ph idx="1"/>
          </p:nvPr>
        </p:nvPicPr>
        <p:blipFill>
          <a:blip r:embed="rId4"/>
          <a:stretch>
            <a:fillRect/>
          </a:stretch>
        </p:blipFill>
        <p:spPr>
          <a:xfrm>
            <a:off x="6199896" y="1933909"/>
            <a:ext cx="5013913" cy="4351338"/>
          </a:xfrm>
        </p:spPr>
      </p:pic>
      <p:pic>
        <p:nvPicPr>
          <p:cNvPr id="5" name="1001_IEO_SAD_LO">
            <a:hlinkClick r:id="" action="ppaction://media"/>
            <a:extLst>
              <a:ext uri="{FF2B5EF4-FFF2-40B4-BE49-F238E27FC236}">
                <a16:creationId xmlns:a16="http://schemas.microsoft.com/office/drawing/2014/main" id="{E6088FB1-A3E9-58E3-9C2E-B5AF7E7E02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2175124"/>
            <a:ext cx="812800" cy="812800"/>
          </a:xfrm>
          <a:prstGeom prst="rect">
            <a:avLst/>
          </a:prstGeom>
        </p:spPr>
      </p:pic>
    </p:spTree>
    <p:extLst>
      <p:ext uri="{BB962C8B-B14F-4D97-AF65-F5344CB8AC3E}">
        <p14:creationId xmlns:p14="http://schemas.microsoft.com/office/powerpoint/2010/main" val="108375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67E6-DCF9-D99D-B8EE-C1B64B320942}"/>
              </a:ext>
            </a:extLst>
          </p:cNvPr>
          <p:cNvSpPr>
            <a:spLocks noGrp="1"/>
          </p:cNvSpPr>
          <p:nvPr>
            <p:ph type="title"/>
          </p:nvPr>
        </p:nvSpPr>
        <p:spPr>
          <a:xfrm>
            <a:off x="838200" y="365125"/>
            <a:ext cx="10515600" cy="478023"/>
          </a:xfrm>
        </p:spPr>
        <p:txBody>
          <a:bodyPr>
            <a:normAutofit fontScale="90000"/>
          </a:bodyPr>
          <a:lstStyle/>
          <a:p>
            <a:r>
              <a:rPr lang="en-JP" dirty="0">
                <a:latin typeface="Times New Roman" panose="02020603050405020304" pitchFamily="18" charset="0"/>
                <a:cs typeface="Times New Roman" panose="02020603050405020304" pitchFamily="18" charset="0"/>
              </a:rPr>
              <a:t>Explanation of texual analysis (verbal signal)</a:t>
            </a:r>
          </a:p>
        </p:txBody>
      </p:sp>
      <p:sp>
        <p:nvSpPr>
          <p:cNvPr id="3" name="Content Placeholder 2">
            <a:extLst>
              <a:ext uri="{FF2B5EF4-FFF2-40B4-BE49-F238E27FC236}">
                <a16:creationId xmlns:a16="http://schemas.microsoft.com/office/drawing/2014/main" id="{4B7EF5EA-F638-D09D-D7CF-58318078A990}"/>
              </a:ext>
            </a:extLst>
          </p:cNvPr>
          <p:cNvSpPr>
            <a:spLocks noGrp="1"/>
          </p:cNvSpPr>
          <p:nvPr>
            <p:ph idx="1"/>
          </p:nvPr>
        </p:nvSpPr>
        <p:spPr>
          <a:xfrm>
            <a:off x="707572" y="1187533"/>
            <a:ext cx="7035140" cy="5060682"/>
          </a:xfrm>
        </p:spPr>
        <p:txBody>
          <a:bodyPr>
            <a:normAutofit/>
          </a:bodyPr>
          <a:lstStyle/>
          <a:p>
            <a:pPr marL="0" indent="0">
              <a:buNone/>
            </a:pPr>
            <a:r>
              <a:rPr lang="en-GB" dirty="0">
                <a:latin typeface="Times New Roman" panose="02020603050405020304" pitchFamily="18" charset="0"/>
                <a:cs typeface="Times New Roman" panose="02020603050405020304" pitchFamily="18" charset="0"/>
              </a:rPr>
              <a:t>1. A</a:t>
            </a:r>
            <a:r>
              <a:rPr lang="en-JP" dirty="0">
                <a:latin typeface="Times New Roman" panose="02020603050405020304" pitchFamily="18" charset="0"/>
                <a:cs typeface="Times New Roman" panose="02020603050405020304" pitchFamily="18" charset="0"/>
              </a:rPr>
              <a:t>udio capture: The system capture the audio.</a:t>
            </a:r>
          </a:p>
          <a:p>
            <a:pPr marL="0" indent="0">
              <a:buNone/>
            </a:pPr>
            <a:r>
              <a:rPr lang="en-JP" dirty="0">
                <a:latin typeface="Times New Roman" panose="02020603050405020304" pitchFamily="18" charset="0"/>
                <a:cs typeface="Times New Roman" panose="02020603050405020304" pitchFamily="18" charset="0"/>
              </a:rPr>
              <a:t>2. Transcription(textual network)</a:t>
            </a:r>
          </a:p>
          <a:p>
            <a:pPr>
              <a:buFont typeface="Wingdings" pitchFamily="2" charset="2"/>
              <a:buChar char="Ø"/>
            </a:pPr>
            <a:r>
              <a:rPr lang="en-JP" sz="2000" dirty="0">
                <a:latin typeface="Times New Roman" panose="02020603050405020304" pitchFamily="18" charset="0"/>
                <a:cs typeface="Times New Roman" panose="02020603050405020304" pitchFamily="18" charset="0"/>
              </a:rPr>
              <a:t>Speech to text model : A raw audio is passed into speech recognition API</a:t>
            </a:r>
          </a:p>
          <a:p>
            <a:pPr marL="0" indent="0">
              <a:buNone/>
            </a:pPr>
            <a:r>
              <a:rPr lang="en-GB" sz="2000" dirty="0">
                <a:latin typeface="Times New Roman" panose="02020603050405020304" pitchFamily="18" charset="0"/>
                <a:cs typeface="Times New Roman" panose="02020603050405020304" pitchFamily="18" charset="0"/>
              </a:rPr>
              <a:t>OpenAI`s Whisper to convert into text. </a:t>
            </a:r>
          </a:p>
          <a:p>
            <a:pPr marL="0" indent="0">
              <a:buNone/>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This is where the spoken input ("The place is on fire...") is converted into a textual transcript.</a:t>
            </a:r>
          </a:p>
          <a:p>
            <a:pPr marL="0" indent="0">
              <a:buNone/>
            </a:pPr>
            <a:r>
              <a:rPr lang="en-GB" sz="2000" dirty="0">
                <a:solidFill>
                  <a:srgbClr val="000000"/>
                </a:solidFill>
                <a:latin typeface="Times New Roman" panose="02020603050405020304" pitchFamily="18" charset="0"/>
                <a:cs typeface="Times New Roman" panose="02020603050405020304" pitchFamily="18" charset="0"/>
              </a:rPr>
              <a:t>Here, I used  </a:t>
            </a:r>
            <a:r>
              <a:rPr lang="en-GB" sz="2000" b="0" dirty="0" err="1">
                <a:solidFill>
                  <a:srgbClr val="3B3B3B"/>
                </a:solidFill>
                <a:effectLst/>
                <a:latin typeface="Menlo" panose="020B0609030804020204" pitchFamily="49" charset="0"/>
              </a:rPr>
              <a:t>faster_whisper</a:t>
            </a:r>
            <a:r>
              <a:rPr lang="en-GB" sz="2000" dirty="0">
                <a:solidFill>
                  <a:srgbClr val="3B3B3B"/>
                </a:solidFill>
                <a:latin typeface="Menlo" panose="020B0609030804020204" pitchFamily="49" charset="0"/>
              </a:rPr>
              <a:t> </a:t>
            </a:r>
            <a:r>
              <a:rPr lang="en-GB" sz="2000" dirty="0">
                <a:solidFill>
                  <a:srgbClr val="3B3B3B"/>
                </a:solidFill>
                <a:latin typeface="Times New Roman" panose="02020603050405020304" pitchFamily="18" charset="0"/>
                <a:cs typeface="Times New Roman" panose="02020603050405020304" pitchFamily="18" charset="0"/>
              </a:rPr>
              <a:t>for audio engine.</a:t>
            </a:r>
            <a:endParaRPr lang="en-JP" sz="2000" dirty="0">
              <a:latin typeface="Times New Roman" panose="02020603050405020304" pitchFamily="18" charset="0"/>
              <a:cs typeface="Times New Roman" panose="02020603050405020304" pitchFamily="18" charset="0"/>
            </a:endParaRPr>
          </a:p>
          <a:p>
            <a:pPr>
              <a:buFont typeface="Wingdings" pitchFamily="2" charset="2"/>
              <a:buChar char="Ø"/>
            </a:pPr>
            <a:r>
              <a:rPr lang="en-GB" sz="2000" dirty="0">
                <a:latin typeface="Times New Roman" panose="02020603050405020304" pitchFamily="18" charset="0"/>
                <a:cs typeface="Times New Roman" panose="02020603050405020304" pitchFamily="18" charset="0"/>
              </a:rPr>
              <a:t>T</a:t>
            </a:r>
            <a:r>
              <a:rPr lang="en-JP" sz="2000" dirty="0">
                <a:latin typeface="Times New Roman" panose="02020603050405020304" pitchFamily="18" charset="0"/>
                <a:cs typeface="Times New Roman" panose="02020603050405020304" pitchFamily="18" charset="0"/>
              </a:rPr>
              <a:t>ext formatting: </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The transcript may be cleaned or standardized (removing unnecessary pauses or artifacts) to ensure it is ready for the next step. </a:t>
            </a:r>
            <a:endParaRPr lang="en-JP" sz="2000" dirty="0">
              <a:latin typeface="Times New Roman" panose="02020603050405020304" pitchFamily="18" charset="0"/>
              <a:cs typeface="Times New Roman" panose="02020603050405020304" pitchFamily="18" charset="0"/>
            </a:endParaRPr>
          </a:p>
          <a:p>
            <a:endParaRPr lang="en-JP" dirty="0"/>
          </a:p>
        </p:txBody>
      </p:sp>
      <p:pic>
        <p:nvPicPr>
          <p:cNvPr id="8" name="Content Placeholder 4" descr="A screenshot of a chat&#10;&#10;Description automatically generated">
            <a:extLst>
              <a:ext uri="{FF2B5EF4-FFF2-40B4-BE49-F238E27FC236}">
                <a16:creationId xmlns:a16="http://schemas.microsoft.com/office/drawing/2014/main" id="{1F888891-175E-9C31-624A-1606F836D9E8}"/>
              </a:ext>
            </a:extLst>
          </p:cNvPr>
          <p:cNvPicPr>
            <a:picLocks noChangeAspect="1"/>
          </p:cNvPicPr>
          <p:nvPr/>
        </p:nvPicPr>
        <p:blipFill>
          <a:blip r:embed="rId3"/>
          <a:stretch>
            <a:fillRect/>
          </a:stretch>
        </p:blipFill>
        <p:spPr>
          <a:xfrm>
            <a:off x="7742712" y="1470952"/>
            <a:ext cx="4305795" cy="4777263"/>
          </a:xfrm>
          <a:prstGeom prst="rect">
            <a:avLst/>
          </a:prstGeom>
        </p:spPr>
      </p:pic>
      <p:sp>
        <p:nvSpPr>
          <p:cNvPr id="4" name="TextBox 3">
            <a:extLst>
              <a:ext uri="{FF2B5EF4-FFF2-40B4-BE49-F238E27FC236}">
                <a16:creationId xmlns:a16="http://schemas.microsoft.com/office/drawing/2014/main" id="{B7B2D148-7A61-CBD0-7FEC-4CF07A82EC6B}"/>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15</a:t>
            </a:r>
            <a:endParaRPr lang="en-JP" dirty="0"/>
          </a:p>
        </p:txBody>
      </p:sp>
    </p:spTree>
    <p:extLst>
      <p:ext uri="{BB962C8B-B14F-4D97-AF65-F5344CB8AC3E}">
        <p14:creationId xmlns:p14="http://schemas.microsoft.com/office/powerpoint/2010/main" val="192742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F8D9-C5CE-37E2-FA6F-DB2ED7C07861}"/>
              </a:ext>
            </a:extLst>
          </p:cNvPr>
          <p:cNvSpPr>
            <a:spLocks noGrp="1"/>
          </p:cNvSpPr>
          <p:nvPr>
            <p:ph type="title"/>
          </p:nvPr>
        </p:nvSpPr>
        <p:spPr>
          <a:xfrm>
            <a:off x="838200" y="365126"/>
            <a:ext cx="10515600" cy="869908"/>
          </a:xfrm>
        </p:spPr>
        <p:txBody>
          <a:bodyPr>
            <a:normAutofit/>
          </a:bodyPr>
          <a:lstStyle/>
          <a:p>
            <a:r>
              <a:rPr lang="en-JP" dirty="0">
                <a:latin typeface="Times New Roman" panose="02020603050405020304" pitchFamily="18" charset="0"/>
                <a:cs typeface="Times New Roman" panose="02020603050405020304" pitchFamily="18" charset="0"/>
              </a:rPr>
              <a:t>Explanation of Texual Analysis (verbal)</a:t>
            </a:r>
            <a:endParaRPr lang="en-JP" dirty="0"/>
          </a:p>
        </p:txBody>
      </p:sp>
      <p:sp>
        <p:nvSpPr>
          <p:cNvPr id="4" name="Content Placeholder 2">
            <a:extLst>
              <a:ext uri="{FF2B5EF4-FFF2-40B4-BE49-F238E27FC236}">
                <a16:creationId xmlns:a16="http://schemas.microsoft.com/office/drawing/2014/main" id="{4F6A16A8-60F6-3018-1B0B-FB9D10D93265}"/>
              </a:ext>
            </a:extLst>
          </p:cNvPr>
          <p:cNvSpPr txBox="1">
            <a:spLocks/>
          </p:cNvSpPr>
          <p:nvPr/>
        </p:nvSpPr>
        <p:spPr>
          <a:xfrm>
            <a:off x="838200" y="1555668"/>
            <a:ext cx="10515600" cy="4621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JP" dirty="0">
                <a:latin typeface="Times New Roman" panose="02020603050405020304" pitchFamily="18" charset="0"/>
                <a:cs typeface="Times New Roman" panose="02020603050405020304" pitchFamily="18" charset="0"/>
              </a:rPr>
              <a:t>3.Texual analysis</a:t>
            </a:r>
          </a:p>
          <a:p>
            <a:pPr>
              <a:buFont typeface="Wingdings" pitchFamily="2" charset="2"/>
              <a:buChar char="Ø"/>
            </a:pPr>
            <a:r>
              <a:rPr lang="en-GB" sz="1600" b="1" dirty="0">
                <a:latin typeface="Times New Roman" panose="02020603050405020304" pitchFamily="18" charset="0"/>
                <a:cs typeface="Times New Roman" panose="02020603050405020304" pitchFamily="18" charset="0"/>
              </a:rPr>
              <a:t>P</a:t>
            </a:r>
            <a:r>
              <a:rPr lang="en-JP" sz="1600" b="1" dirty="0">
                <a:latin typeface="Times New Roman" panose="02020603050405020304" pitchFamily="18" charset="0"/>
                <a:cs typeface="Times New Roman" panose="02020603050405020304" pitchFamily="18" charset="0"/>
              </a:rPr>
              <a:t>rompt generation:  </a:t>
            </a:r>
            <a:r>
              <a:rPr lang="en-JP" sz="1600" dirty="0">
                <a:latin typeface="Times New Roman" panose="02020603050405020304" pitchFamily="18" charset="0"/>
                <a:cs typeface="Times New Roman" panose="02020603050405020304" pitchFamily="18" charset="0"/>
              </a:rPr>
              <a:t>On</a:t>
            </a:r>
            <a:r>
              <a:rPr lang="en-GB" sz="1600" dirty="0" err="1">
                <a:latin typeface="Times New Roman" panose="02020603050405020304" pitchFamily="18" charset="0"/>
                <a:cs typeface="Times New Roman" panose="02020603050405020304" pitchFamily="18" charset="0"/>
              </a:rPr>
              <a:t>ce</a:t>
            </a:r>
            <a:r>
              <a:rPr lang="en-GB" sz="1600" dirty="0">
                <a:latin typeface="Times New Roman" panose="02020603050405020304" pitchFamily="18" charset="0"/>
                <a:cs typeface="Times New Roman" panose="02020603050405020304" pitchFamily="18" charset="0"/>
              </a:rPr>
              <a:t> the transcript is ready, a </a:t>
            </a:r>
            <a:r>
              <a:rPr lang="en-GB" sz="1600" b="1" dirty="0">
                <a:latin typeface="Times New Roman" panose="02020603050405020304" pitchFamily="18" charset="0"/>
                <a:cs typeface="Times New Roman" panose="02020603050405020304" pitchFamily="18" charset="0"/>
              </a:rPr>
              <a:t>prompt</a:t>
            </a:r>
            <a:r>
              <a:rPr lang="en-GB" sz="1600" dirty="0">
                <a:latin typeface="Times New Roman" panose="02020603050405020304" pitchFamily="18" charset="0"/>
                <a:cs typeface="Times New Roman" panose="02020603050405020304" pitchFamily="18" charset="0"/>
              </a:rPr>
              <a:t> is formulated. The prompt might include instructions to analyse the transcript for emotional content or specific stress indicators. This can be done using a template-based approach or dynamic prompt creation, where certain keywords (example: “fire,” “help”) trigger stress-related prompts.</a:t>
            </a:r>
            <a:endParaRPr lang="en-JP" sz="1600" dirty="0">
              <a:latin typeface="Times New Roman" panose="02020603050405020304" pitchFamily="18" charset="0"/>
              <a:cs typeface="Times New Roman" panose="02020603050405020304" pitchFamily="18" charset="0"/>
            </a:endParaRPr>
          </a:p>
          <a:p>
            <a:pPr>
              <a:buFont typeface="Wingdings" pitchFamily="2" charset="2"/>
              <a:buChar char="Ø"/>
            </a:pPr>
            <a:r>
              <a:rPr lang="en-GB" sz="1600" b="1" dirty="0">
                <a:latin typeface="Times New Roman" panose="02020603050405020304" pitchFamily="18" charset="0"/>
                <a:cs typeface="Times New Roman" panose="02020603050405020304" pitchFamily="18" charset="0"/>
              </a:rPr>
              <a:t>P</a:t>
            </a:r>
            <a:r>
              <a:rPr lang="en-JP" sz="1600" b="1" dirty="0">
                <a:latin typeface="Times New Roman" panose="02020603050405020304" pitchFamily="18" charset="0"/>
                <a:cs typeface="Times New Roman" panose="02020603050405020304" pitchFamily="18" charset="0"/>
              </a:rPr>
              <a:t>rompt+transcript to LLM : </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The transcript and prompt are fed into an </a:t>
            </a:r>
            <a:r>
              <a:rPr lang="en-GB" sz="1600" b="1" i="0" u="none" strike="noStrike" dirty="0">
                <a:solidFill>
                  <a:srgbClr val="000000"/>
                </a:solidFill>
                <a:effectLst/>
                <a:latin typeface="Times New Roman" panose="02020603050405020304" pitchFamily="18" charset="0"/>
                <a:cs typeface="Times New Roman" panose="02020603050405020304" pitchFamily="18" charset="0"/>
              </a:rPr>
              <a:t>LLM (GPT-4o)</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 This step involves packaging the input as a query that the LLM understands, potentially formatted as </a:t>
            </a:r>
            <a:r>
              <a:rPr lang="en-GB" sz="1600" dirty="0">
                <a:latin typeface="Times New Roman" panose="02020603050405020304" pitchFamily="18" charset="0"/>
                <a:cs typeface="Times New Roman" panose="02020603050405020304" pitchFamily="18" charset="0"/>
              </a:rPr>
              <a:t>{"prompt": </a:t>
            </a:r>
            <a:r>
              <a:rPr lang="en-GB" sz="1600" b="0" dirty="0">
                <a:solidFill>
                  <a:srgbClr val="A31515"/>
                </a:solidFill>
                <a:effectLst/>
                <a:latin typeface="Menlo" panose="020B0609030804020204" pitchFamily="49" charset="0"/>
              </a:rPr>
              <a:t> "from now you are expert to find any stress in the following voice transcript. "</a:t>
            </a:r>
            <a:r>
              <a:rPr lang="en-GB" sz="1600" dirty="0">
                <a:latin typeface="Times New Roman" panose="02020603050405020304" pitchFamily="18" charset="0"/>
                <a:cs typeface="Times New Roman" panose="02020603050405020304" pitchFamily="18" charset="0"/>
              </a:rPr>
              <a:t>}</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a:t>
            </a:r>
            <a:endParaRPr lang="en-JP" sz="1600" dirty="0">
              <a:latin typeface="Times New Roman" panose="02020603050405020304" pitchFamily="18" charset="0"/>
              <a:cs typeface="Times New Roman" panose="02020603050405020304" pitchFamily="18" charset="0"/>
            </a:endParaRPr>
          </a:p>
          <a:p>
            <a:pPr>
              <a:buFont typeface="Wingdings" pitchFamily="2" charset="2"/>
              <a:buChar char="Ø"/>
            </a:pPr>
            <a:r>
              <a:rPr lang="en-JP" sz="1600" b="1" dirty="0">
                <a:latin typeface="Times New Roman" panose="02020603050405020304" pitchFamily="18" charset="0"/>
                <a:cs typeface="Times New Roman" panose="02020603050405020304" pitchFamily="18" charset="0"/>
              </a:rPr>
              <a:t>LLM Prcoessing: </a:t>
            </a:r>
            <a:r>
              <a:rPr lang="en-GB" sz="1600" dirty="0">
                <a:latin typeface="Times New Roman" panose="02020603050405020304" pitchFamily="18" charset="0"/>
                <a:cs typeface="Times New Roman" panose="02020603050405020304" pitchFamily="18" charset="0"/>
              </a:rPr>
              <a:t>The LLM processes the prompt and transcript, using its pre-trained knowledge of language patterns, semantics, and emotional cues to analyse the text. The LLM evaluates both the </a:t>
            </a:r>
            <a:r>
              <a:rPr lang="en-GB" sz="1600" b="1" dirty="0">
                <a:latin typeface="Times New Roman" panose="02020603050405020304" pitchFamily="18" charset="0"/>
                <a:cs typeface="Times New Roman" panose="02020603050405020304" pitchFamily="18" charset="0"/>
              </a:rPr>
              <a:t>content</a:t>
            </a:r>
            <a:r>
              <a:rPr lang="en-GB" sz="1600" dirty="0">
                <a:latin typeface="Times New Roman" panose="02020603050405020304" pitchFamily="18" charset="0"/>
                <a:cs typeface="Times New Roman" panose="02020603050405020304" pitchFamily="18" charset="0"/>
              </a:rPr>
              <a:t> ("fire," "help") and the </a:t>
            </a:r>
            <a:r>
              <a:rPr lang="en-GB" sz="1600" b="1" dirty="0">
                <a:latin typeface="Times New Roman" panose="02020603050405020304" pitchFamily="18" charset="0"/>
                <a:cs typeface="Times New Roman" panose="02020603050405020304" pitchFamily="18" charset="0"/>
              </a:rPr>
              <a:t>context</a:t>
            </a:r>
            <a:r>
              <a:rPr lang="en-GB" sz="1600" dirty="0">
                <a:latin typeface="Times New Roman" panose="02020603050405020304" pitchFamily="18" charset="0"/>
                <a:cs typeface="Times New Roman" panose="02020603050405020304" pitchFamily="18" charset="0"/>
              </a:rPr>
              <a:t> ( the urgency in the sentence structure).</a:t>
            </a:r>
            <a:endParaRPr lang="en-JP" sz="16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JP" dirty="0">
                <a:latin typeface="Times New Roman" panose="02020603050405020304" pitchFamily="18" charset="0"/>
                <a:cs typeface="Times New Roman" panose="02020603050405020304" pitchFamily="18" charset="0"/>
              </a:rPr>
              <a:t>4. Stress level estimation</a:t>
            </a:r>
          </a:p>
          <a:p>
            <a:pPr>
              <a:buFont typeface="Wingdings" pitchFamily="2" charset="2"/>
              <a:buChar char="Ø"/>
            </a:pPr>
            <a:r>
              <a:rPr lang="en-JP" sz="1700" dirty="0">
                <a:latin typeface="Times New Roman" panose="02020603050405020304" pitchFamily="18" charset="0"/>
                <a:cs typeface="Times New Roman" panose="02020603050405020304" pitchFamily="18" charset="0"/>
              </a:rPr>
              <a:t>LLM output ( returns a result that include emotional analysis and potential stress level indicators)</a:t>
            </a:r>
          </a:p>
        </p:txBody>
      </p:sp>
      <p:sp>
        <p:nvSpPr>
          <p:cNvPr id="3" name="TextBox 2">
            <a:extLst>
              <a:ext uri="{FF2B5EF4-FFF2-40B4-BE49-F238E27FC236}">
                <a16:creationId xmlns:a16="http://schemas.microsoft.com/office/drawing/2014/main" id="{A3411785-4A6C-99EF-F328-5F59DF946703}"/>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16</a:t>
            </a:r>
            <a:endParaRPr lang="en-JP" dirty="0"/>
          </a:p>
        </p:txBody>
      </p:sp>
    </p:spTree>
    <p:extLst>
      <p:ext uri="{BB962C8B-B14F-4D97-AF65-F5344CB8AC3E}">
        <p14:creationId xmlns:p14="http://schemas.microsoft.com/office/powerpoint/2010/main" val="140632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4576-C994-8EB4-C341-9249C8AA1D6F}"/>
              </a:ext>
            </a:extLst>
          </p:cNvPr>
          <p:cNvSpPr>
            <a:spLocks noGrp="1"/>
          </p:cNvSpPr>
          <p:nvPr>
            <p:ph type="title"/>
          </p:nvPr>
        </p:nvSpPr>
        <p:spPr>
          <a:xfrm>
            <a:off x="289560" y="206629"/>
            <a:ext cx="10515600" cy="573659"/>
          </a:xfrm>
        </p:spPr>
        <p:txBody>
          <a:bodyPr>
            <a:normAutofit fontScale="90000"/>
          </a:bodyPr>
          <a:lstStyle/>
          <a:p>
            <a:r>
              <a:rPr lang="en-JP" dirty="0">
                <a:latin typeface="Times New Roman" panose="02020603050405020304" pitchFamily="18" charset="0"/>
                <a:cs typeface="Times New Roman" panose="02020603050405020304" pitchFamily="18" charset="0"/>
              </a:rPr>
              <a:t>Data collection</a:t>
            </a:r>
          </a:p>
        </p:txBody>
      </p:sp>
      <p:pic>
        <p:nvPicPr>
          <p:cNvPr id="4" name="Content Placeholder 3">
            <a:extLst>
              <a:ext uri="{FF2B5EF4-FFF2-40B4-BE49-F238E27FC236}">
                <a16:creationId xmlns:a16="http://schemas.microsoft.com/office/drawing/2014/main" id="{FFF97B97-5737-BEA8-5360-08AE8B68BE65}"/>
              </a:ext>
            </a:extLst>
          </p:cNvPr>
          <p:cNvPicPr>
            <a:picLocks noGrp="1" noChangeAspect="1"/>
          </p:cNvPicPr>
          <p:nvPr>
            <p:ph idx="1"/>
          </p:nvPr>
        </p:nvPicPr>
        <p:blipFill>
          <a:blip r:embed="rId2"/>
          <a:stretch>
            <a:fillRect/>
          </a:stretch>
        </p:blipFill>
        <p:spPr>
          <a:xfrm>
            <a:off x="6766561" y="1187533"/>
            <a:ext cx="5425439" cy="4351338"/>
          </a:xfrm>
          <a:prstGeom prst="rect">
            <a:avLst/>
          </a:prstGeom>
        </p:spPr>
      </p:pic>
      <p:sp>
        <p:nvSpPr>
          <p:cNvPr id="5" name="Content Placeholder 2">
            <a:extLst>
              <a:ext uri="{FF2B5EF4-FFF2-40B4-BE49-F238E27FC236}">
                <a16:creationId xmlns:a16="http://schemas.microsoft.com/office/drawing/2014/main" id="{4DCF660C-8123-E248-C660-CDD99D07534B}"/>
              </a:ext>
            </a:extLst>
          </p:cNvPr>
          <p:cNvSpPr txBox="1">
            <a:spLocks/>
          </p:cNvSpPr>
          <p:nvPr/>
        </p:nvSpPr>
        <p:spPr>
          <a:xfrm>
            <a:off x="683188" y="1632174"/>
            <a:ext cx="5912684" cy="5060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JP" sz="1800" kern="0" dirty="0">
                <a:effectLst/>
                <a:latin typeface="Times New Roman" panose="02020603050405020304" pitchFamily="18" charset="0"/>
                <a:ea typeface="Times New Roman" panose="02020603050405020304" pitchFamily="18" charset="0"/>
              </a:rPr>
              <a:t>TESS dataset consists of </a:t>
            </a:r>
            <a:r>
              <a:rPr lang="en-JP" sz="1800" b="1" kern="0" dirty="0">
                <a:effectLst/>
                <a:latin typeface="Times New Roman" panose="02020603050405020304" pitchFamily="18" charset="0"/>
                <a:ea typeface="Times New Roman" panose="02020603050405020304" pitchFamily="18" charset="0"/>
              </a:rPr>
              <a:t>2,800 audio files.</a:t>
            </a:r>
          </a:p>
          <a:p>
            <a:r>
              <a:rPr lang="en-JP" sz="1800" kern="0" dirty="0">
                <a:effectLst/>
                <a:latin typeface="Times New Roman" panose="02020603050405020304" pitchFamily="18" charset="0"/>
                <a:ea typeface="Times New Roman" panose="02020603050405020304" pitchFamily="18" charset="0"/>
              </a:rPr>
              <a:t>2 speakers×7 emotions×200 sentences=2,800 audio files</a:t>
            </a:r>
          </a:p>
          <a:p>
            <a:r>
              <a:rPr lang="en-JP" sz="1800" b="1" dirty="0">
                <a:effectLst/>
                <a:latin typeface="Times New Roman" panose="02020603050405020304" pitchFamily="18" charset="0"/>
                <a:ea typeface="Times New Roman" panose="02020603050405020304" pitchFamily="18" charset="0"/>
              </a:rPr>
              <a:t>Distribution</a:t>
            </a:r>
            <a:r>
              <a:rPr lang="en-JP" sz="1800" dirty="0">
                <a:effectLst/>
                <a:latin typeface="Times New Roman" panose="02020603050405020304" pitchFamily="18" charset="0"/>
                <a:ea typeface="Times New Roman" panose="02020603050405020304" pitchFamily="18" charset="0"/>
              </a:rPr>
              <a:t>: Each of the </a:t>
            </a:r>
            <a:r>
              <a:rPr lang="en-JP" sz="1800" b="1" dirty="0">
                <a:effectLst/>
                <a:latin typeface="Times New Roman" panose="02020603050405020304" pitchFamily="18" charset="0"/>
                <a:ea typeface="Times New Roman" panose="02020603050405020304" pitchFamily="18" charset="0"/>
              </a:rPr>
              <a:t>seven emotions </a:t>
            </a:r>
            <a:r>
              <a:rPr lang="en-JP" sz="1800" dirty="0">
                <a:effectLst/>
                <a:latin typeface="Times New Roman" panose="02020603050405020304" pitchFamily="18" charset="0"/>
                <a:ea typeface="Times New Roman" panose="02020603050405020304" pitchFamily="18" charset="0"/>
              </a:rPr>
              <a:t>(angry, disgust, fear, happy, sad, surprise, and neutral) has </a:t>
            </a:r>
            <a:r>
              <a:rPr lang="en-JP" sz="1800" b="1" dirty="0">
                <a:effectLst/>
                <a:latin typeface="Times New Roman" panose="02020603050405020304" pitchFamily="18" charset="0"/>
                <a:ea typeface="Times New Roman" panose="02020603050405020304" pitchFamily="18" charset="0"/>
              </a:rPr>
              <a:t>400 samples </a:t>
            </a:r>
            <a:r>
              <a:rPr lang="en-JP" sz="1800" dirty="0">
                <a:effectLst/>
                <a:latin typeface="Times New Roman" panose="02020603050405020304" pitchFamily="18" charset="0"/>
                <a:ea typeface="Times New Roman" panose="02020603050405020304" pitchFamily="18" charset="0"/>
              </a:rPr>
              <a:t>(200 sentences per speaker × 2 speakers).</a:t>
            </a:r>
          </a:p>
          <a:p>
            <a:r>
              <a:rPr lang="en-JP" sz="1800" b="1" dirty="0">
                <a:effectLst/>
                <a:latin typeface="Times New Roman" panose="02020603050405020304" pitchFamily="18" charset="0"/>
                <a:ea typeface="Times New Roman" panose="02020603050405020304" pitchFamily="18" charset="0"/>
              </a:rPr>
              <a:t>Labels</a:t>
            </a:r>
            <a:r>
              <a:rPr lang="en-JP" sz="1800" dirty="0">
                <a:effectLst/>
                <a:latin typeface="Times New Roman" panose="02020603050405020304" pitchFamily="18" charset="0"/>
                <a:ea typeface="Times New Roman" panose="02020603050405020304" pitchFamily="18" charset="0"/>
              </a:rPr>
              <a:t>: Each sample is labeled with one of the seven emotion categories based on the emotional expression in the audio file.</a:t>
            </a:r>
          </a:p>
          <a:p>
            <a:r>
              <a:rPr lang="en-GB" sz="1800" b="0" i="0" u="none" strike="noStrike" dirty="0">
                <a:solidFill>
                  <a:srgbClr val="000000"/>
                </a:solidFill>
                <a:effectLst/>
                <a:latin typeface="Times New Roman" panose="02020603050405020304" pitchFamily="18" charset="0"/>
                <a:cs typeface="Times New Roman" panose="02020603050405020304" pitchFamily="18" charset="0"/>
              </a:rPr>
              <a:t>The count plot shows that each emotion category in the dataset has an approximately </a:t>
            </a:r>
            <a:r>
              <a:rPr lang="en-GB" sz="1800" b="1" i="0" u="none" strike="noStrike" dirty="0">
                <a:solidFill>
                  <a:srgbClr val="000000"/>
                </a:solidFill>
                <a:effectLst/>
                <a:latin typeface="Times New Roman" panose="02020603050405020304" pitchFamily="18" charset="0"/>
                <a:cs typeface="Times New Roman" panose="02020603050405020304" pitchFamily="18" charset="0"/>
              </a:rPr>
              <a:t>equal number of samples</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 which ensures</a:t>
            </a:r>
            <a:r>
              <a:rPr lang="en-GB" sz="1800" b="1" i="0" u="none" strike="noStrike" dirty="0">
                <a:solidFill>
                  <a:srgbClr val="000000"/>
                </a:solidFill>
                <a:effectLst/>
                <a:latin typeface="Times New Roman" panose="02020603050405020304" pitchFamily="18" charset="0"/>
                <a:cs typeface="Times New Roman" panose="02020603050405020304" pitchFamily="18" charset="0"/>
              </a:rPr>
              <a:t> balance </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in the dataset for training and evaluating emotion recognition models.</a:t>
            </a:r>
            <a:endParaRPr lang="en-JP"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3C7DD31-841E-3B74-1134-CC9C30CE2AC0}"/>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17</a:t>
            </a:r>
          </a:p>
        </p:txBody>
      </p:sp>
      <p:sp>
        <p:nvSpPr>
          <p:cNvPr id="7" name="TextBox 6">
            <a:extLst>
              <a:ext uri="{FF2B5EF4-FFF2-40B4-BE49-F238E27FC236}">
                <a16:creationId xmlns:a16="http://schemas.microsoft.com/office/drawing/2014/main" id="{3BB962C2-A6AC-97E8-5F14-46BF365AE15D}"/>
              </a:ext>
            </a:extLst>
          </p:cNvPr>
          <p:cNvSpPr txBox="1"/>
          <p:nvPr/>
        </p:nvSpPr>
        <p:spPr>
          <a:xfrm>
            <a:off x="683188" y="5941271"/>
            <a:ext cx="10301644" cy="646331"/>
          </a:xfrm>
          <a:prstGeom prst="rect">
            <a:avLst/>
          </a:prstGeom>
          <a:noFill/>
        </p:spPr>
        <p:txBody>
          <a:bodyPr wrap="square">
            <a:spAutoFit/>
          </a:bodyPr>
          <a:lstStyle/>
          <a:p>
            <a:r>
              <a:rPr lang="en-GB" b="0" i="0" u="none" strike="noStrike" dirty="0">
                <a:solidFill>
                  <a:srgbClr val="282828"/>
                </a:solidFill>
                <a:effectLst/>
                <a:latin typeface="Times New Roman" panose="02020603050405020304" pitchFamily="18" charset="0"/>
                <a:cs typeface="Times New Roman" panose="02020603050405020304" pitchFamily="18" charset="0"/>
              </a:rPr>
              <a:t>Speech emotion recognition based on improved masking EMD and convolutional recurrent neural network[4]</a:t>
            </a:r>
          </a:p>
          <a:p>
            <a:r>
              <a:rPr lang="en-GB" b="1" dirty="0">
                <a:latin typeface="Times New Roman" panose="02020603050405020304" pitchFamily="18" charset="0"/>
                <a:cs typeface="Times New Roman" panose="02020603050405020304" pitchFamily="18" charset="0"/>
                <a:hlinkClick r:id="rId3"/>
              </a:rPr>
              <a:t>https://www.frontiersin.org/journals/psychology/articles/10.3389/fpsyg.2022.1075624/full</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01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E7CE-989D-6B9B-919D-AA77925BD171}"/>
              </a:ext>
            </a:extLst>
          </p:cNvPr>
          <p:cNvSpPr>
            <a:spLocks noGrp="1"/>
          </p:cNvSpPr>
          <p:nvPr>
            <p:ph type="title"/>
          </p:nvPr>
        </p:nvSpPr>
        <p:spPr>
          <a:xfrm>
            <a:off x="838200" y="643731"/>
            <a:ext cx="10515600" cy="621464"/>
          </a:xfrm>
        </p:spPr>
        <p:txBody>
          <a:bodyPr>
            <a:normAutofit fontScale="90000"/>
          </a:bodyPr>
          <a:lstStyle/>
          <a:p>
            <a:r>
              <a:rPr lang="en-JP"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AA26AC79-901A-3166-F56A-82E21E755927}"/>
              </a:ext>
            </a:extLst>
          </p:cNvPr>
          <p:cNvSpPr>
            <a:spLocks noGrp="1"/>
          </p:cNvSpPr>
          <p:nvPr>
            <p:ph idx="1"/>
          </p:nvPr>
        </p:nvSpPr>
        <p:spPr>
          <a:xfrm>
            <a:off x="838200" y="1862931"/>
            <a:ext cx="10515600" cy="4351338"/>
          </a:xfrm>
        </p:spPr>
        <p:txBody>
          <a:bodyPr>
            <a:normAutofit fontScale="92500" lnSpcReduction="20000"/>
          </a:bodyPr>
          <a:lstStyle/>
          <a:p>
            <a:r>
              <a:rPr lang="en-JP" dirty="0">
                <a:latin typeface="Times New Roman" panose="02020603050405020304" pitchFamily="18" charset="0"/>
                <a:cs typeface="Times New Roman" panose="02020603050405020304" pitchFamily="18" charset="0"/>
              </a:rPr>
              <a:t>Introduction</a:t>
            </a:r>
          </a:p>
          <a:p>
            <a:r>
              <a:rPr lang="en-JP" dirty="0">
                <a:latin typeface="Times New Roman" panose="02020603050405020304" pitchFamily="18" charset="0"/>
                <a:cs typeface="Times New Roman" panose="02020603050405020304" pitchFamily="18" charset="0"/>
              </a:rPr>
              <a:t>Overview of System</a:t>
            </a:r>
          </a:p>
          <a:p>
            <a:r>
              <a:rPr lang="en-JP" dirty="0">
                <a:latin typeface="Times New Roman" panose="02020603050405020304" pitchFamily="18" charset="0"/>
                <a:cs typeface="Times New Roman" panose="02020603050405020304" pitchFamily="18" charset="0"/>
              </a:rPr>
              <a:t>Background research</a:t>
            </a:r>
          </a:p>
          <a:p>
            <a:r>
              <a:rPr lang="en-JP" dirty="0">
                <a:latin typeface="Times New Roman" panose="02020603050405020304" pitchFamily="18" charset="0"/>
                <a:cs typeface="Times New Roman" panose="02020603050405020304" pitchFamily="18" charset="0"/>
              </a:rPr>
              <a:t>Social Signal Processing</a:t>
            </a:r>
          </a:p>
          <a:p>
            <a:r>
              <a:rPr lang="en-JP" dirty="0">
                <a:latin typeface="Times New Roman" panose="02020603050405020304" pitchFamily="18" charset="0"/>
                <a:cs typeface="Times New Roman" panose="02020603050405020304" pitchFamily="18" charset="0"/>
              </a:rPr>
              <a:t>Mental Health Care System</a:t>
            </a:r>
          </a:p>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ystem design</a:t>
            </a:r>
          </a:p>
          <a:p>
            <a:r>
              <a:rPr lang="en-JP" dirty="0">
                <a:latin typeface="Times New Roman" panose="02020603050405020304" pitchFamily="18" charset="0"/>
                <a:cs typeface="Times New Roman" panose="02020603050405020304" pitchFamily="18" charset="0"/>
              </a:rPr>
              <a:t>Texual analysis with whisper and GPT-4o</a:t>
            </a:r>
          </a:p>
          <a:p>
            <a:r>
              <a:rPr lang="en-JP" dirty="0">
                <a:latin typeface="Times New Roman" panose="02020603050405020304" pitchFamily="18" charset="0"/>
                <a:cs typeface="Times New Roman" panose="02020603050405020304" pitchFamily="18" charset="0"/>
              </a:rPr>
              <a:t>Audio analysis with LSTM </a:t>
            </a:r>
          </a:p>
          <a:p>
            <a:r>
              <a:rPr lang="en-JP" dirty="0">
                <a:latin typeface="Times New Roman" panose="02020603050405020304" pitchFamily="18" charset="0"/>
                <a:cs typeface="Times New Roman" panose="02020603050405020304" pitchFamily="18" charset="0"/>
              </a:rPr>
              <a:t>Future work</a:t>
            </a:r>
          </a:p>
          <a:p>
            <a:r>
              <a:rPr lang="en-JP" dirty="0">
                <a:latin typeface="Times New Roman" panose="02020603050405020304" pitchFamily="18" charset="0"/>
                <a:cs typeface="Times New Roman" panose="02020603050405020304" pitchFamily="18" charset="0"/>
              </a:rPr>
              <a:t>Conclusion</a:t>
            </a:r>
          </a:p>
          <a:p>
            <a:endParaRPr lang="en-JP" dirty="0">
              <a:latin typeface="Times New Roman" panose="02020603050405020304" pitchFamily="18" charset="0"/>
              <a:cs typeface="Times New Roman" panose="02020603050405020304" pitchFamily="18" charset="0"/>
            </a:endParaRPr>
          </a:p>
          <a:p>
            <a:endParaRPr lang="en-JP" dirty="0">
              <a:latin typeface="Times New Roman" panose="02020603050405020304" pitchFamily="18" charset="0"/>
              <a:cs typeface="Times New Roman" panose="02020603050405020304" pitchFamily="18" charset="0"/>
            </a:endParaRPr>
          </a:p>
          <a:p>
            <a:endParaRPr lang="en-JP" dirty="0">
              <a:latin typeface="Times New Roman" panose="02020603050405020304" pitchFamily="18" charset="0"/>
              <a:cs typeface="Times New Roman" panose="02020603050405020304" pitchFamily="18" charset="0"/>
            </a:endParaRPr>
          </a:p>
          <a:p>
            <a:endParaRPr lang="en-JP"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108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3C1D-B2A3-25EF-787F-A860F5073BB7}"/>
              </a:ext>
            </a:extLst>
          </p:cNvPr>
          <p:cNvSpPr>
            <a:spLocks noGrp="1"/>
          </p:cNvSpPr>
          <p:nvPr>
            <p:ph type="title"/>
          </p:nvPr>
        </p:nvSpPr>
        <p:spPr>
          <a:xfrm>
            <a:off x="655320" y="585215"/>
            <a:ext cx="10515600" cy="1011937"/>
          </a:xfrm>
        </p:spPr>
        <p:txBody>
          <a:bodyPr>
            <a:normAutofit fontScale="90000"/>
          </a:bodyPr>
          <a:lstStyle/>
          <a:p>
            <a:r>
              <a:rPr lang="en-GB" dirty="0">
                <a:solidFill>
                  <a:srgbClr val="000000"/>
                </a:solidFill>
                <a:latin typeface="Times New Roman" panose="02020603050405020304" pitchFamily="18" charset="0"/>
                <a:cs typeface="Times New Roman" panose="02020603050405020304" pitchFamily="18" charset="0"/>
              </a:rPr>
              <a:t>F</a:t>
            </a:r>
            <a:r>
              <a:rPr lang="en-GB" i="0" u="none" strike="noStrike" dirty="0">
                <a:solidFill>
                  <a:srgbClr val="000000"/>
                </a:solidFill>
                <a:effectLst/>
                <a:latin typeface="Times New Roman" panose="02020603050405020304" pitchFamily="18" charset="0"/>
                <a:cs typeface="Times New Roman" panose="02020603050405020304" pitchFamily="18" charset="0"/>
              </a:rPr>
              <a:t>eature </a:t>
            </a:r>
            <a:r>
              <a:rPr lang="en-GB" dirty="0">
                <a:solidFill>
                  <a:srgbClr val="000000"/>
                </a:solidFill>
                <a:latin typeface="Times New Roman" panose="02020603050405020304" pitchFamily="18" charset="0"/>
                <a:cs typeface="Times New Roman" panose="02020603050405020304" pitchFamily="18" charset="0"/>
              </a:rPr>
              <a:t>E</a:t>
            </a:r>
            <a:r>
              <a:rPr lang="en-GB" i="0" u="none" strike="noStrike" dirty="0">
                <a:solidFill>
                  <a:srgbClr val="000000"/>
                </a:solidFill>
                <a:effectLst/>
                <a:latin typeface="Times New Roman" panose="02020603050405020304" pitchFamily="18" charset="0"/>
                <a:cs typeface="Times New Roman" panose="02020603050405020304" pitchFamily="18" charset="0"/>
              </a:rPr>
              <a:t>xtraction  </a:t>
            </a:r>
            <a:br>
              <a:rPr lang="en-GB" i="0" u="none" strike="noStrike" dirty="0">
                <a:solidFill>
                  <a:srgbClr val="000000"/>
                </a:solidFill>
                <a:effectLst/>
                <a:latin typeface="Times New Roman" panose="02020603050405020304" pitchFamily="18" charset="0"/>
                <a:cs typeface="Times New Roman" panose="02020603050405020304" pitchFamily="18" charset="0"/>
              </a:rPr>
            </a:br>
            <a:r>
              <a:rPr lang="en-GB" i="0" u="none" strike="noStrike" dirty="0">
                <a:solidFill>
                  <a:srgbClr val="000000"/>
                </a:solidFill>
                <a:effectLst/>
                <a:latin typeface="Times New Roman" panose="02020603050405020304" pitchFamily="18" charset="0"/>
                <a:cs typeface="Times New Roman" panose="02020603050405020304" pitchFamily="18" charset="0"/>
              </a:rPr>
              <a:t>MFCCs (Mel-Frequency Cepstral Coefficients)</a:t>
            </a:r>
            <a:endParaRPr lang="en-JP"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92F688-726D-120A-D2EF-D07461AD9494}"/>
              </a:ext>
            </a:extLst>
          </p:cNvPr>
          <p:cNvSpPr>
            <a:spLocks noGrp="1"/>
          </p:cNvSpPr>
          <p:nvPr>
            <p:ph idx="1"/>
          </p:nvPr>
        </p:nvSpPr>
        <p:spPr>
          <a:xfrm>
            <a:off x="838200" y="1597152"/>
            <a:ext cx="7330440" cy="4579811"/>
          </a:xfrm>
        </p:spPr>
        <p:txBody>
          <a:bodyPr/>
          <a:lstStyle/>
          <a:p>
            <a:endParaRPr lang="en-JP" dirty="0">
              <a:effectLst/>
            </a:endParaRPr>
          </a:p>
          <a:p>
            <a:pPr lvl="1" algn="just">
              <a:buSzPts val="1000"/>
              <a:tabLst>
                <a:tab pos="914400" algn="l"/>
              </a:tabLst>
            </a:pPr>
            <a:r>
              <a:rPr lang="en-JP" sz="1800" b="1" dirty="0">
                <a:effectLst/>
                <a:latin typeface="Times New Roman" panose="02020603050405020304" pitchFamily="18" charset="0"/>
                <a:ea typeface="Times New Roman" panose="02020603050405020304" pitchFamily="18" charset="0"/>
                <a:cs typeface="Times New Roman" panose="02020603050405020304" pitchFamily="18" charset="0"/>
              </a:rPr>
              <a:t>MFCC (Mel-Frequency Cepstral Coefficients)</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 are features that represent the short-term power spectrum of a sound.</a:t>
            </a:r>
          </a:p>
          <a:p>
            <a:pPr lvl="1" algn="just">
              <a:buSzPts val="1000"/>
              <a:tabLst>
                <a:tab pos="914400" algn="l"/>
              </a:tabLst>
            </a:pP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used in audio and speech recognition tasks becaus</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 it capture the important spectral properties of sound in a way that is closer to how humans perceive it.</a:t>
            </a:r>
          </a:p>
          <a:p>
            <a:pPr lvl="1" algn="just">
              <a:buSzPts val="1000"/>
              <a:tabLst>
                <a:tab pos="914400" algn="l"/>
              </a:tabLst>
            </a:pP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GB" sz="1800" b="0" i="0" u="none" strike="noStrike" dirty="0" err="1">
                <a:solidFill>
                  <a:srgbClr val="000000"/>
                </a:solidFill>
                <a:effectLst/>
                <a:latin typeface="Courier New" panose="02070309020205020404" pitchFamily="49" charset="0"/>
              </a:rPr>
              <a:t>extract_mfcc</a:t>
            </a:r>
            <a:r>
              <a:rPr lang="en-GB" sz="1800" dirty="0">
                <a:solidFill>
                  <a:srgbClr val="000000"/>
                </a:solidFill>
                <a:latin typeface="Courier New" panose="02070309020205020404" pitchFamily="49" charset="0"/>
              </a:rPr>
              <a:t> </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function calculates the MFCCs for each audio file.</a:t>
            </a:r>
          </a:p>
          <a:p>
            <a:pPr lvl="1" algn="just">
              <a:buSzPts val="1000"/>
              <a:tabLst>
                <a:tab pos="914400" algn="l"/>
              </a:tabLst>
            </a:pPr>
            <a:r>
              <a:rPr lang="en-GB" sz="1800" dirty="0">
                <a:solidFill>
                  <a:srgbClr val="000000"/>
                </a:solidFill>
                <a:latin typeface="Times New Roman" panose="02020603050405020304" pitchFamily="18" charset="0"/>
                <a:cs typeface="Times New Roman" panose="02020603050405020304" pitchFamily="18" charset="0"/>
              </a:rPr>
              <a:t>T</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he function is  </a:t>
            </a:r>
            <a:r>
              <a:rPr lang="en-GB" sz="1800" b="0" i="0" u="none" strike="noStrike" dirty="0">
                <a:solidFill>
                  <a:srgbClr val="0000FF"/>
                </a:solidFill>
                <a:effectLst/>
                <a:latin typeface="Courier New" panose="02070309020205020404" pitchFamily="49" charset="0"/>
              </a:rPr>
              <a:t>lambda</a:t>
            </a:r>
            <a:r>
              <a:rPr lang="en-GB" sz="1800" dirty="0">
                <a:solidFill>
                  <a:srgbClr val="000000"/>
                </a:solidFill>
                <a:latin typeface="Courier New" panose="02070309020205020404" pitchFamily="49" charset="0"/>
              </a:rPr>
              <a:t> </a:t>
            </a:r>
            <a:r>
              <a:rPr lang="en-GB" sz="1800" dirty="0">
                <a:solidFill>
                  <a:srgbClr val="000000"/>
                </a:solidFill>
                <a:latin typeface="Times New Roman" panose="02020603050405020304" pitchFamily="18" charset="0"/>
                <a:cs typeface="Times New Roman" panose="02020603050405020304" pitchFamily="18" charset="0"/>
              </a:rPr>
              <a:t>th</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at calls </a:t>
            </a:r>
            <a:r>
              <a:rPr lang="en-GB" sz="1800" b="0" i="0" u="none" strike="noStrike" dirty="0">
                <a:solidFill>
                  <a:srgbClr val="000000"/>
                </a:solidFill>
                <a:effectLst/>
                <a:latin typeface="Courier New" panose="02070309020205020404" pitchFamily="49" charset="0"/>
              </a:rPr>
              <a:t> </a:t>
            </a:r>
            <a:r>
              <a:rPr lang="en-GB" sz="1800" b="0" i="0" u="none" strike="noStrike" dirty="0" err="1">
                <a:solidFill>
                  <a:srgbClr val="000000"/>
                </a:solidFill>
                <a:effectLst/>
                <a:latin typeface="Courier New" panose="02070309020205020404" pitchFamily="49" charset="0"/>
              </a:rPr>
              <a:t>extract_mfcc</a:t>
            </a:r>
            <a:r>
              <a:rPr lang="en-GB" sz="1800" dirty="0">
                <a:solidFill>
                  <a:srgbClr val="000000"/>
                </a:solidFill>
                <a:latin typeface="Courier New" panose="02070309020205020404" pitchFamily="49" charset="0"/>
              </a:rPr>
              <a:t> </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on each audio file.</a:t>
            </a:r>
            <a:endParaRPr lang="en-JP" sz="1800" dirty="0"/>
          </a:p>
        </p:txBody>
      </p:sp>
      <p:sp>
        <p:nvSpPr>
          <p:cNvPr id="4" name="TextBox 3">
            <a:extLst>
              <a:ext uri="{FF2B5EF4-FFF2-40B4-BE49-F238E27FC236}">
                <a16:creationId xmlns:a16="http://schemas.microsoft.com/office/drawing/2014/main" id="{65F1C6D0-B0E8-4533-2D2E-7C751A4B008F}"/>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18</a:t>
            </a:r>
          </a:p>
        </p:txBody>
      </p:sp>
    </p:spTree>
    <p:extLst>
      <p:ext uri="{BB962C8B-B14F-4D97-AF65-F5344CB8AC3E}">
        <p14:creationId xmlns:p14="http://schemas.microsoft.com/office/powerpoint/2010/main" val="241888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E379-3766-4B74-A40F-8FA23D677D75}"/>
              </a:ext>
            </a:extLst>
          </p:cNvPr>
          <p:cNvSpPr>
            <a:spLocks noGrp="1"/>
          </p:cNvSpPr>
          <p:nvPr>
            <p:ph type="title"/>
          </p:nvPr>
        </p:nvSpPr>
        <p:spPr>
          <a:xfrm>
            <a:off x="838200" y="365126"/>
            <a:ext cx="10515600" cy="753812"/>
          </a:xfrm>
        </p:spPr>
        <p:txBody>
          <a:bodyPr/>
          <a:lstStyle/>
          <a:p>
            <a:r>
              <a:rPr lang="en-JP" dirty="0">
                <a:latin typeface="Times New Roman" panose="02020603050405020304" pitchFamily="18" charset="0"/>
                <a:cs typeface="Times New Roman" panose="02020603050405020304" pitchFamily="18" charset="0"/>
              </a:rPr>
              <a:t>Stress analysis using waveform plot</a:t>
            </a:r>
            <a:endParaRPr lang="en-JP" dirty="0"/>
          </a:p>
        </p:txBody>
      </p:sp>
      <p:pic>
        <p:nvPicPr>
          <p:cNvPr id="4" name="Content Placeholder 3">
            <a:extLst>
              <a:ext uri="{FF2B5EF4-FFF2-40B4-BE49-F238E27FC236}">
                <a16:creationId xmlns:a16="http://schemas.microsoft.com/office/drawing/2014/main" id="{EB341EE8-8874-7CBF-0DAE-A1A86B6768DE}"/>
              </a:ext>
            </a:extLst>
          </p:cNvPr>
          <p:cNvPicPr>
            <a:picLocks noGrp="1" noChangeAspect="1"/>
          </p:cNvPicPr>
          <p:nvPr>
            <p:ph idx="1"/>
          </p:nvPr>
        </p:nvPicPr>
        <p:blipFill>
          <a:blip r:embed="rId2"/>
          <a:stretch>
            <a:fillRect/>
          </a:stretch>
        </p:blipFill>
        <p:spPr>
          <a:xfrm>
            <a:off x="314201" y="1361446"/>
            <a:ext cx="4102769" cy="1764139"/>
          </a:xfrm>
          <a:prstGeom prst="rect">
            <a:avLst/>
          </a:prstGeom>
        </p:spPr>
      </p:pic>
      <p:pic>
        <p:nvPicPr>
          <p:cNvPr id="5" name="Picture 4">
            <a:extLst>
              <a:ext uri="{FF2B5EF4-FFF2-40B4-BE49-F238E27FC236}">
                <a16:creationId xmlns:a16="http://schemas.microsoft.com/office/drawing/2014/main" id="{A6C4A9B4-A4E2-3DBB-793A-D0F2B44CBB8E}"/>
              </a:ext>
            </a:extLst>
          </p:cNvPr>
          <p:cNvPicPr>
            <a:picLocks noChangeAspect="1"/>
          </p:cNvPicPr>
          <p:nvPr/>
        </p:nvPicPr>
        <p:blipFill>
          <a:blip r:embed="rId3"/>
          <a:stretch>
            <a:fillRect/>
          </a:stretch>
        </p:blipFill>
        <p:spPr>
          <a:xfrm>
            <a:off x="421105" y="3287402"/>
            <a:ext cx="3789949" cy="1095566"/>
          </a:xfrm>
          <a:prstGeom prst="rect">
            <a:avLst/>
          </a:prstGeom>
        </p:spPr>
      </p:pic>
      <p:pic>
        <p:nvPicPr>
          <p:cNvPr id="6" name="Picture 5">
            <a:extLst>
              <a:ext uri="{FF2B5EF4-FFF2-40B4-BE49-F238E27FC236}">
                <a16:creationId xmlns:a16="http://schemas.microsoft.com/office/drawing/2014/main" id="{789B8ACB-D676-91BA-74C1-52716A8C7C1B}"/>
              </a:ext>
            </a:extLst>
          </p:cNvPr>
          <p:cNvPicPr>
            <a:picLocks noChangeAspect="1"/>
          </p:cNvPicPr>
          <p:nvPr/>
        </p:nvPicPr>
        <p:blipFill>
          <a:blip r:embed="rId4"/>
          <a:stretch>
            <a:fillRect/>
          </a:stretch>
        </p:blipFill>
        <p:spPr>
          <a:xfrm>
            <a:off x="4030579" y="1350727"/>
            <a:ext cx="4675025" cy="1764139"/>
          </a:xfrm>
          <a:prstGeom prst="rect">
            <a:avLst/>
          </a:prstGeom>
        </p:spPr>
      </p:pic>
      <p:pic>
        <p:nvPicPr>
          <p:cNvPr id="7" name="Picture 6">
            <a:extLst>
              <a:ext uri="{FF2B5EF4-FFF2-40B4-BE49-F238E27FC236}">
                <a16:creationId xmlns:a16="http://schemas.microsoft.com/office/drawing/2014/main" id="{09C530D4-C4A6-F35A-7496-CEA3DCF1B9E4}"/>
              </a:ext>
            </a:extLst>
          </p:cNvPr>
          <p:cNvPicPr>
            <a:picLocks noChangeAspect="1"/>
          </p:cNvPicPr>
          <p:nvPr/>
        </p:nvPicPr>
        <p:blipFill>
          <a:blip r:embed="rId5"/>
          <a:stretch>
            <a:fillRect/>
          </a:stretch>
        </p:blipFill>
        <p:spPr>
          <a:xfrm>
            <a:off x="4211054" y="3188050"/>
            <a:ext cx="4584030" cy="1528329"/>
          </a:xfrm>
          <a:prstGeom prst="rect">
            <a:avLst/>
          </a:prstGeom>
        </p:spPr>
      </p:pic>
      <p:pic>
        <p:nvPicPr>
          <p:cNvPr id="8" name="Picture 7">
            <a:extLst>
              <a:ext uri="{FF2B5EF4-FFF2-40B4-BE49-F238E27FC236}">
                <a16:creationId xmlns:a16="http://schemas.microsoft.com/office/drawing/2014/main" id="{AADA9609-B04E-6155-2A35-CD63FDD96765}"/>
              </a:ext>
            </a:extLst>
          </p:cNvPr>
          <p:cNvPicPr>
            <a:picLocks noChangeAspect="1"/>
          </p:cNvPicPr>
          <p:nvPr/>
        </p:nvPicPr>
        <p:blipFill>
          <a:blip r:embed="rId6"/>
          <a:stretch>
            <a:fillRect/>
          </a:stretch>
        </p:blipFill>
        <p:spPr>
          <a:xfrm>
            <a:off x="421105" y="4849584"/>
            <a:ext cx="3789949" cy="1785577"/>
          </a:xfrm>
          <a:prstGeom prst="rect">
            <a:avLst/>
          </a:prstGeom>
        </p:spPr>
      </p:pic>
      <p:sp>
        <p:nvSpPr>
          <p:cNvPr id="10" name="TextBox 9">
            <a:extLst>
              <a:ext uri="{FF2B5EF4-FFF2-40B4-BE49-F238E27FC236}">
                <a16:creationId xmlns:a16="http://schemas.microsoft.com/office/drawing/2014/main" id="{5E0F0183-C29D-E88B-0C84-8D8DBB559BA1}"/>
              </a:ext>
            </a:extLst>
          </p:cNvPr>
          <p:cNvSpPr txBox="1"/>
          <p:nvPr/>
        </p:nvSpPr>
        <p:spPr>
          <a:xfrm>
            <a:off x="5253790" y="4849584"/>
            <a:ext cx="6100010" cy="1200329"/>
          </a:xfrm>
          <a:prstGeom prst="rect">
            <a:avLst/>
          </a:prstGeom>
          <a:noFill/>
        </p:spPr>
        <p:txBody>
          <a:bodyPr wrap="square">
            <a:spAutoFit/>
          </a:bodyPr>
          <a:lstStyle/>
          <a:p>
            <a:r>
              <a:rPr lang="en-US" sz="1800" kern="100" dirty="0">
                <a:latin typeface="Times New Roman" panose="02020603050405020304" pitchFamily="18" charset="0"/>
                <a:ea typeface="Yu Gothic" panose="020B0400000000000000" pitchFamily="34" charset="-128"/>
                <a:cs typeface="Times New Roman" panose="02020603050405020304" pitchFamily="18" charset="0"/>
              </a:rPr>
              <a:t>E</a:t>
            </a:r>
            <a:r>
              <a:rPr lang="en-US" sz="1800" kern="100" dirty="0">
                <a:effectLst/>
                <a:latin typeface="Times New Roman" panose="02020603050405020304" pitchFamily="18" charset="0"/>
                <a:ea typeface="Yu Gothic" panose="020B0400000000000000" pitchFamily="34" charset="-128"/>
                <a:cs typeface="Times New Roman" panose="02020603050405020304" pitchFamily="18" charset="0"/>
              </a:rPr>
              <a:t>xtracted amplitude(intensity) of all stress events and how each emotion differs from one and other.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These visualization shows the waveform for the “fear”“anger”, “sadness”, “neutral”, “disgust” events in an audio sample.</a:t>
            </a:r>
          </a:p>
        </p:txBody>
      </p:sp>
    </p:spTree>
    <p:extLst>
      <p:ext uri="{BB962C8B-B14F-4D97-AF65-F5344CB8AC3E}">
        <p14:creationId xmlns:p14="http://schemas.microsoft.com/office/powerpoint/2010/main" val="308433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2DEB-9F0F-F3E0-6954-0F4873B7F71C}"/>
              </a:ext>
            </a:extLst>
          </p:cNvPr>
          <p:cNvSpPr>
            <a:spLocks noGrp="1"/>
          </p:cNvSpPr>
          <p:nvPr>
            <p:ph type="title"/>
          </p:nvPr>
        </p:nvSpPr>
        <p:spPr>
          <a:xfrm>
            <a:off x="838200" y="145669"/>
            <a:ext cx="10515600" cy="549275"/>
          </a:xfrm>
        </p:spPr>
        <p:txBody>
          <a:bodyPr>
            <a:normAutofit fontScale="90000"/>
          </a:bodyPr>
          <a:lstStyle/>
          <a:p>
            <a:r>
              <a:rPr lang="en-JP" dirty="0">
                <a:latin typeface="Times New Roman" panose="02020603050405020304" pitchFamily="18" charset="0"/>
                <a:cs typeface="Times New Roman" panose="02020603050405020304" pitchFamily="18" charset="0"/>
              </a:rPr>
              <a:t>Stress analysis using spectogram plot</a:t>
            </a:r>
          </a:p>
        </p:txBody>
      </p:sp>
      <p:pic>
        <p:nvPicPr>
          <p:cNvPr id="4" name="Content Placeholder 3" descr="A screenshot of a computer&#10;&#10;Description automatically generated">
            <a:extLst>
              <a:ext uri="{FF2B5EF4-FFF2-40B4-BE49-F238E27FC236}">
                <a16:creationId xmlns:a16="http://schemas.microsoft.com/office/drawing/2014/main" id="{0FA7B123-3B74-1E5E-1D1A-6A471EFA8D7F}"/>
              </a:ext>
            </a:extLst>
          </p:cNvPr>
          <p:cNvPicPr>
            <a:picLocks noGrp="1" noChangeAspect="1"/>
          </p:cNvPicPr>
          <p:nvPr>
            <p:ph idx="1"/>
          </p:nvPr>
        </p:nvPicPr>
        <p:blipFill>
          <a:blip r:embed="rId2"/>
          <a:stretch>
            <a:fillRect/>
          </a:stretch>
        </p:blipFill>
        <p:spPr>
          <a:xfrm>
            <a:off x="304801" y="694944"/>
            <a:ext cx="5625294" cy="5925312"/>
          </a:xfrm>
          <a:prstGeom prst="rect">
            <a:avLst/>
          </a:prstGeom>
        </p:spPr>
      </p:pic>
      <p:sp>
        <p:nvSpPr>
          <p:cNvPr id="5" name="Content Placeholder 2">
            <a:extLst>
              <a:ext uri="{FF2B5EF4-FFF2-40B4-BE49-F238E27FC236}">
                <a16:creationId xmlns:a16="http://schemas.microsoft.com/office/drawing/2014/main" id="{7FA15171-FD2E-B9FB-B120-886A84CC2E37}"/>
              </a:ext>
            </a:extLst>
          </p:cNvPr>
          <p:cNvSpPr txBox="1">
            <a:spLocks/>
          </p:cNvSpPr>
          <p:nvPr/>
        </p:nvSpPr>
        <p:spPr>
          <a:xfrm>
            <a:off x="5930095" y="1244219"/>
            <a:ext cx="5957104" cy="5156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JP" sz="2400" kern="100" dirty="0">
                <a:effectLst/>
                <a:latin typeface="Times New Roman" panose="02020603050405020304" pitchFamily="18" charset="0"/>
                <a:ea typeface="Yu Gothic" panose="020B0400000000000000" pitchFamily="34" charset="-128"/>
                <a:cs typeface="Times New Roman" panose="02020603050405020304" pitchFamily="18" charset="0"/>
              </a:rPr>
              <a:t>This analysis identify the stress situations (sadness, fear, neutral,anger) from voice. </a:t>
            </a:r>
            <a:endParaRPr lang="en-US" sz="2400" kern="100" dirty="0">
              <a:effectLst/>
              <a:latin typeface="Times New Roman" panose="02020603050405020304" pitchFamily="18" charset="0"/>
              <a:ea typeface="Yu Gothic" panose="020B0400000000000000" pitchFamily="34" charset="-128"/>
              <a:cs typeface="Times New Roman" panose="02020603050405020304" pitchFamily="18" charset="0"/>
            </a:endParaRPr>
          </a:p>
          <a:p>
            <a:r>
              <a:rPr lang="en-US" sz="2400" kern="100" dirty="0">
                <a:latin typeface="Times New Roman" panose="02020603050405020304" pitchFamily="18" charset="0"/>
                <a:ea typeface="Yu Gothic" panose="020B0400000000000000" pitchFamily="34" charset="-128"/>
                <a:cs typeface="Times New Roman" panose="02020603050405020304" pitchFamily="18" charset="0"/>
              </a:rPr>
              <a:t>E</a:t>
            </a:r>
            <a:r>
              <a:rPr lang="en-US" sz="2400" kern="100" dirty="0">
                <a:effectLst/>
                <a:latin typeface="Times New Roman" panose="02020603050405020304" pitchFamily="18" charset="0"/>
                <a:ea typeface="Yu Gothic" panose="020B0400000000000000" pitchFamily="34" charset="-128"/>
                <a:cs typeface="Times New Roman" panose="02020603050405020304" pitchFamily="18" charset="0"/>
              </a:rPr>
              <a:t>xtracted frequency of all stress events and how each emotion differs from one and other. </a:t>
            </a:r>
            <a:r>
              <a:rPr lang="en-JP" sz="2400" kern="100" dirty="0">
                <a:effectLst/>
                <a:latin typeface="Times New Roman" panose="02020603050405020304" pitchFamily="18" charset="0"/>
                <a:ea typeface="Yu Gothic" panose="020B0400000000000000" pitchFamily="34" charset="-128"/>
                <a:cs typeface="Times New Roman" panose="02020603050405020304" pitchFamily="18" charset="0"/>
              </a:rPr>
              <a:t>These visualization shows the spectrogram for the “fear”“anger”, “sadness”, “neutral”, “disgust” events in an audio sample.</a:t>
            </a:r>
          </a:p>
          <a:p>
            <a:pPr marL="0" indent="0">
              <a:buFont typeface="Arial" panose="020B0604020202020204" pitchFamily="34" charset="0"/>
              <a:buNone/>
            </a:pPr>
            <a:endParaRPr lang="en-JP"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GB"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JP" dirty="0"/>
          </a:p>
        </p:txBody>
      </p:sp>
      <p:sp>
        <p:nvSpPr>
          <p:cNvPr id="6" name="TextBox 5">
            <a:extLst>
              <a:ext uri="{FF2B5EF4-FFF2-40B4-BE49-F238E27FC236}">
                <a16:creationId xmlns:a16="http://schemas.microsoft.com/office/drawing/2014/main" id="{87D36A4E-BBE7-1F29-6F29-6706B33C541A}"/>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19</a:t>
            </a:r>
          </a:p>
        </p:txBody>
      </p:sp>
    </p:spTree>
    <p:extLst>
      <p:ext uri="{BB962C8B-B14F-4D97-AF65-F5344CB8AC3E}">
        <p14:creationId xmlns:p14="http://schemas.microsoft.com/office/powerpoint/2010/main" val="4192964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67A1-A183-27CB-8842-9DC8014158C4}"/>
              </a:ext>
            </a:extLst>
          </p:cNvPr>
          <p:cNvSpPr>
            <a:spLocks noGrp="1"/>
          </p:cNvSpPr>
          <p:nvPr>
            <p:ph type="title"/>
          </p:nvPr>
        </p:nvSpPr>
        <p:spPr>
          <a:xfrm>
            <a:off x="449071" y="230251"/>
            <a:ext cx="10515600" cy="513461"/>
          </a:xfrm>
        </p:spPr>
        <p:txBody>
          <a:bodyPr>
            <a:normAutofit fontScale="90000"/>
          </a:bodyPr>
          <a:lstStyle/>
          <a:p>
            <a:r>
              <a:rPr lang="en-JP" dirty="0">
                <a:latin typeface="Times New Roman" panose="02020603050405020304" pitchFamily="18" charset="0"/>
                <a:cs typeface="Times New Roman" panose="02020603050405020304" pitchFamily="18" charset="0"/>
              </a:rPr>
              <a:t>Waveform and spectogram plot of “fear”</a:t>
            </a:r>
          </a:p>
        </p:txBody>
      </p:sp>
      <p:pic>
        <p:nvPicPr>
          <p:cNvPr id="4" name="Content Placeholder 3" descr="A screenshot of a computer screen&#10;&#10;Description automatically generated">
            <a:extLst>
              <a:ext uri="{FF2B5EF4-FFF2-40B4-BE49-F238E27FC236}">
                <a16:creationId xmlns:a16="http://schemas.microsoft.com/office/drawing/2014/main" id="{7335FF68-D059-DEBB-BEDF-BE960E1E82D8}"/>
              </a:ext>
            </a:extLst>
          </p:cNvPr>
          <p:cNvPicPr>
            <a:picLocks noGrp="1" noChangeAspect="1"/>
          </p:cNvPicPr>
          <p:nvPr>
            <p:ph idx="1"/>
          </p:nvPr>
        </p:nvPicPr>
        <p:blipFill>
          <a:blip r:embed="rId3"/>
          <a:stretch>
            <a:fillRect/>
          </a:stretch>
        </p:blipFill>
        <p:spPr>
          <a:xfrm>
            <a:off x="304802" y="1121664"/>
            <a:ext cx="5610353" cy="5157216"/>
          </a:xfrm>
          <a:prstGeom prst="rect">
            <a:avLst/>
          </a:prstGeom>
        </p:spPr>
      </p:pic>
      <p:sp>
        <p:nvSpPr>
          <p:cNvPr id="7" name="Content Placeholder 2">
            <a:extLst>
              <a:ext uri="{FF2B5EF4-FFF2-40B4-BE49-F238E27FC236}">
                <a16:creationId xmlns:a16="http://schemas.microsoft.com/office/drawing/2014/main" id="{14E5C301-950B-4A77-A482-65A7A62AEFBD}"/>
              </a:ext>
            </a:extLst>
          </p:cNvPr>
          <p:cNvSpPr txBox="1">
            <a:spLocks/>
          </p:cNvSpPr>
          <p:nvPr/>
        </p:nvSpPr>
        <p:spPr>
          <a:xfrm>
            <a:off x="5930094" y="1573403"/>
            <a:ext cx="5957104" cy="5156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JP" sz="1800" b="1" kern="100" dirty="0">
                <a:latin typeface="Times New Roman" panose="02020603050405020304" pitchFamily="18" charset="0"/>
                <a:ea typeface="Yu Gothic" panose="020B0400000000000000" pitchFamily="34" charset="-128"/>
                <a:cs typeface="Times New Roman" panose="02020603050405020304" pitchFamily="18" charset="0"/>
              </a:rPr>
              <a:t>Waveform: </a:t>
            </a:r>
            <a:r>
              <a:rPr lang="en-JP" sz="1800" kern="100" dirty="0">
                <a:latin typeface="Times New Roman" panose="02020603050405020304" pitchFamily="18" charset="0"/>
                <a:ea typeface="Yu Gothic" panose="020B0400000000000000" pitchFamily="34" charset="-128"/>
                <a:cs typeface="Times New Roman" panose="02020603050405020304" pitchFamily="18" charset="0"/>
              </a:rPr>
              <a:t>R</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epresents the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amplitude (Intensity)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of the "fear" audio signal over time.</a:t>
            </a:r>
            <a:endParaRPr lang="en-JP" sz="1800" kern="100" dirty="0">
              <a:effectLst/>
              <a:latin typeface="Aptos" panose="020B0004020202020204" pitchFamily="34" charset="0"/>
              <a:ea typeface="Yu Gothic" panose="020B0400000000000000" pitchFamily="34" charset="-128"/>
              <a:cs typeface="Times New Roman" panose="02020603050405020304" pitchFamily="18" charset="0"/>
            </a:endParaRPr>
          </a:p>
          <a:p>
            <a:pPr marL="342900" lvl="0" indent="-342900">
              <a:lnSpc>
                <a:spcPct val="100000"/>
              </a:lnSpc>
              <a:buFont typeface="+mj-lt"/>
              <a:buAutoNum type="alphaLcParenR"/>
            </a:pP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The x-axis is time (in seconds) and the y-axis is amplitude. The amplitude range here is slightly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larger ( -0.4 to 0.4),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indicating expression of fear.</a:t>
            </a:r>
            <a:endParaRPr lang="en-JP" sz="1800" kern="100" dirty="0">
              <a:effectLst/>
              <a:latin typeface="Aptos" panose="020B0004020202020204" pitchFamily="34" charset="0"/>
              <a:ea typeface="Yu Gothic" panose="020B0400000000000000" pitchFamily="34" charset="-128"/>
              <a:cs typeface="Times New Roman" panose="02020603050405020304" pitchFamily="18" charset="0"/>
            </a:endParaRPr>
          </a:p>
          <a:p>
            <a:pPr marL="342900" lvl="0" indent="-342900">
              <a:lnSpc>
                <a:spcPct val="100000"/>
              </a:lnSpc>
              <a:buFont typeface="+mj-lt"/>
              <a:buAutoNum type="alphaLcParenR"/>
            </a:pP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The variations in the waveform indicate the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changes in loudness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over time, which is characteristics of the "fear".</a:t>
            </a:r>
          </a:p>
          <a:p>
            <a:pPr>
              <a:lnSpc>
                <a:spcPct val="115000"/>
              </a:lnSpc>
              <a:spcAft>
                <a:spcPts val="800"/>
              </a:spcAft>
              <a:tabLst>
                <a:tab pos="457200" algn="l"/>
              </a:tabLst>
            </a:pPr>
            <a:r>
              <a:rPr lang="en-JP" sz="1800" b="1" kern="100" dirty="0">
                <a:latin typeface="Times New Roman" panose="02020603050405020304" pitchFamily="18" charset="0"/>
                <a:ea typeface="Yu Gothic" panose="020B0400000000000000" pitchFamily="34" charset="-128"/>
                <a:cs typeface="Times New Roman" panose="02020603050405020304" pitchFamily="18" charset="0"/>
              </a:rPr>
              <a:t>S</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pectrogram: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Shows the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frequency</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 over time, with frequencies represented on the y-axis (in Hertz) and time on the x-axis.</a:t>
            </a:r>
          </a:p>
          <a:p>
            <a:pPr marL="342900" lvl="0" indent="-342900">
              <a:lnSpc>
                <a:spcPct val="115000"/>
              </a:lnSpc>
              <a:spcAft>
                <a:spcPts val="800"/>
              </a:spcAft>
              <a:buFont typeface="+mj-lt"/>
              <a:buAutoNum type="alphaLcParenR"/>
              <a:tabLst>
                <a:tab pos="457200" algn="l"/>
              </a:tabLst>
            </a:pP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The color scale on the right indicates intensity in decibels (dB), </a:t>
            </a:r>
            <a:r>
              <a:rPr lang="en-JP" sz="1800" kern="100" dirty="0">
                <a:solidFill>
                  <a:srgbClr val="FF0000"/>
                </a:solidFill>
                <a:effectLst/>
                <a:latin typeface="Times New Roman" panose="02020603050405020304" pitchFamily="18" charset="0"/>
                <a:ea typeface="Yu Gothic" panose="020B0400000000000000" pitchFamily="34" charset="-128"/>
                <a:cs typeface="Times New Roman" panose="02020603050405020304" pitchFamily="18" charset="0"/>
              </a:rPr>
              <a:t>warmer colors (red)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showing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higher intensity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and </a:t>
            </a:r>
            <a:r>
              <a:rPr lang="en-JP" sz="1800" kern="100" dirty="0">
                <a:solidFill>
                  <a:srgbClr val="0070C0"/>
                </a:solidFill>
                <a:effectLst/>
                <a:latin typeface="Times New Roman" panose="02020603050405020304" pitchFamily="18" charset="0"/>
                <a:ea typeface="Yu Gothic" panose="020B0400000000000000" pitchFamily="34" charset="-128"/>
                <a:cs typeface="Times New Roman" panose="02020603050405020304" pitchFamily="18" charset="0"/>
              </a:rPr>
              <a:t>cooler colors (blue) </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showing </a:t>
            </a:r>
            <a:r>
              <a:rPr lang="en-JP" sz="1800" b="1" kern="100" dirty="0">
                <a:effectLst/>
                <a:latin typeface="Times New Roman" panose="02020603050405020304" pitchFamily="18" charset="0"/>
                <a:ea typeface="Yu Gothic" panose="020B0400000000000000" pitchFamily="34" charset="-128"/>
                <a:cs typeface="Times New Roman" panose="02020603050405020304" pitchFamily="18" charset="0"/>
              </a:rPr>
              <a:t>lower intensity</a:t>
            </a:r>
            <a:r>
              <a:rPr lang="en-JP" sz="1800" kern="100" dirty="0">
                <a:effectLst/>
                <a:latin typeface="Times New Roman" panose="02020603050405020304" pitchFamily="18" charset="0"/>
                <a:ea typeface="Yu Gothic" panose="020B0400000000000000" pitchFamily="34" charset="-128"/>
                <a:cs typeface="Times New Roman" panose="02020603050405020304" pitchFamily="18" charset="0"/>
              </a:rPr>
              <a:t>.</a:t>
            </a:r>
            <a:endParaRPr lang="en-JP" sz="1800" kern="100" dirty="0">
              <a:effectLst/>
              <a:latin typeface="Aptos" panose="020B0004020202020204" pitchFamily="34" charset="0"/>
              <a:ea typeface="Yu Gothic" panose="020B0400000000000000" pitchFamily="34" charset="-128"/>
              <a:cs typeface="Times New Roman" panose="02020603050405020304" pitchFamily="18" charset="0"/>
            </a:endParaRPr>
          </a:p>
          <a:p>
            <a:endParaRPr lang="en-JP" sz="2400" kern="100" dirty="0">
              <a:latin typeface="Times New Roman" panose="02020603050405020304" pitchFamily="18" charset="0"/>
              <a:ea typeface="Yu Gothic" panose="020B0400000000000000" pitchFamily="34" charset="-128"/>
              <a:cs typeface="Times New Roman" panose="02020603050405020304" pitchFamily="18" charset="0"/>
            </a:endParaRPr>
          </a:p>
          <a:p>
            <a:endParaRPr lang="en-JP"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GB"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JP" dirty="0"/>
          </a:p>
        </p:txBody>
      </p:sp>
      <p:sp>
        <p:nvSpPr>
          <p:cNvPr id="8" name="TextBox 7">
            <a:extLst>
              <a:ext uri="{FF2B5EF4-FFF2-40B4-BE49-F238E27FC236}">
                <a16:creationId xmlns:a16="http://schemas.microsoft.com/office/drawing/2014/main" id="{04684B43-B5A2-2D28-1F6E-CCEFBB0AD8F1}"/>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20</a:t>
            </a:r>
          </a:p>
        </p:txBody>
      </p:sp>
    </p:spTree>
    <p:extLst>
      <p:ext uri="{BB962C8B-B14F-4D97-AF65-F5344CB8AC3E}">
        <p14:creationId xmlns:p14="http://schemas.microsoft.com/office/powerpoint/2010/main" val="167446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AD7D-5542-65BB-22DA-D286E1E8D1D8}"/>
              </a:ext>
            </a:extLst>
          </p:cNvPr>
          <p:cNvSpPr>
            <a:spLocks noGrp="1"/>
          </p:cNvSpPr>
          <p:nvPr>
            <p:ph type="title"/>
          </p:nvPr>
        </p:nvSpPr>
        <p:spPr>
          <a:xfrm>
            <a:off x="451104" y="365125"/>
            <a:ext cx="10902696" cy="561467"/>
          </a:xfrm>
        </p:spPr>
        <p:txBody>
          <a:bodyPr>
            <a:normAutofit fontScale="90000"/>
          </a:bodyPr>
          <a:lstStyle/>
          <a:p>
            <a:r>
              <a:rPr lang="en-JP" dirty="0">
                <a:latin typeface="Times New Roman" panose="02020603050405020304" pitchFamily="18" charset="0"/>
                <a:cs typeface="Times New Roman" panose="02020603050405020304" pitchFamily="18" charset="0"/>
              </a:rPr>
              <a:t>Proposed LSTM model</a:t>
            </a:r>
          </a:p>
        </p:txBody>
      </p:sp>
      <p:pic>
        <p:nvPicPr>
          <p:cNvPr id="7" name="Picture 6" descr="A graph of a graph with blue lines&#10;&#10;Description automatically generated">
            <a:extLst>
              <a:ext uri="{FF2B5EF4-FFF2-40B4-BE49-F238E27FC236}">
                <a16:creationId xmlns:a16="http://schemas.microsoft.com/office/drawing/2014/main" id="{CD6179BA-E818-3878-6E43-16AE0C4B33BF}"/>
              </a:ext>
            </a:extLst>
          </p:cNvPr>
          <p:cNvPicPr>
            <a:picLocks noChangeAspect="1"/>
          </p:cNvPicPr>
          <p:nvPr/>
        </p:nvPicPr>
        <p:blipFill>
          <a:blip r:embed="rId3"/>
          <a:stretch>
            <a:fillRect/>
          </a:stretch>
        </p:blipFill>
        <p:spPr>
          <a:xfrm>
            <a:off x="8013113" y="1227221"/>
            <a:ext cx="3459068" cy="2759563"/>
          </a:xfrm>
          <a:prstGeom prst="rect">
            <a:avLst/>
          </a:prstGeom>
        </p:spPr>
      </p:pic>
      <p:pic>
        <p:nvPicPr>
          <p:cNvPr id="8" name="Picture 7">
            <a:extLst>
              <a:ext uri="{FF2B5EF4-FFF2-40B4-BE49-F238E27FC236}">
                <a16:creationId xmlns:a16="http://schemas.microsoft.com/office/drawing/2014/main" id="{D5DBE937-63E8-619F-508C-D8701DD1997A}"/>
              </a:ext>
            </a:extLst>
          </p:cNvPr>
          <p:cNvPicPr>
            <a:picLocks noChangeAspect="1"/>
          </p:cNvPicPr>
          <p:nvPr/>
        </p:nvPicPr>
        <p:blipFill>
          <a:blip r:embed="rId4"/>
          <a:stretch>
            <a:fillRect/>
          </a:stretch>
        </p:blipFill>
        <p:spPr>
          <a:xfrm>
            <a:off x="7850831" y="4114800"/>
            <a:ext cx="3823644" cy="2147689"/>
          </a:xfrm>
          <a:prstGeom prst="rect">
            <a:avLst/>
          </a:prstGeom>
        </p:spPr>
      </p:pic>
      <p:sp>
        <p:nvSpPr>
          <p:cNvPr id="9" name="Content Placeholder 2">
            <a:extLst>
              <a:ext uri="{FF2B5EF4-FFF2-40B4-BE49-F238E27FC236}">
                <a16:creationId xmlns:a16="http://schemas.microsoft.com/office/drawing/2014/main" id="{F12B11FC-C336-C215-ABFF-0FF8D1CA2BB5}"/>
              </a:ext>
            </a:extLst>
          </p:cNvPr>
          <p:cNvSpPr txBox="1">
            <a:spLocks/>
          </p:cNvSpPr>
          <p:nvPr/>
        </p:nvSpPr>
        <p:spPr>
          <a:xfrm>
            <a:off x="517524" y="1105908"/>
            <a:ext cx="6285611" cy="5156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JP" sz="2400" kern="100" dirty="0">
              <a:latin typeface="Times New Roman" panose="02020603050405020304" pitchFamily="18" charset="0"/>
              <a:ea typeface="Yu Gothic" panose="020B0400000000000000" pitchFamily="34" charset="-128"/>
              <a:cs typeface="Times New Roman" panose="02020603050405020304" pitchFamily="18" charset="0"/>
            </a:endParaRPr>
          </a:p>
          <a:p>
            <a:endParaRPr lang="en-JP"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GB"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JP" dirty="0"/>
          </a:p>
        </p:txBody>
      </p:sp>
      <p:sp>
        <p:nvSpPr>
          <p:cNvPr id="13" name="TextBox 12">
            <a:extLst>
              <a:ext uri="{FF2B5EF4-FFF2-40B4-BE49-F238E27FC236}">
                <a16:creationId xmlns:a16="http://schemas.microsoft.com/office/drawing/2014/main" id="{BF00750A-4247-BC2A-FF6E-C6CE106186EA}"/>
              </a:ext>
            </a:extLst>
          </p:cNvPr>
          <p:cNvSpPr txBox="1"/>
          <p:nvPr/>
        </p:nvSpPr>
        <p:spPr>
          <a:xfrm>
            <a:off x="593165" y="2965616"/>
            <a:ext cx="663669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Training and validation ratio: </a:t>
            </a:r>
            <a:r>
              <a:rPr lang="en-GB" dirty="0">
                <a:latin typeface="Times New Roman" panose="02020603050405020304" pitchFamily="18" charset="0"/>
                <a:cs typeface="Times New Roman" panose="02020603050405020304" pitchFamily="18" charset="0"/>
              </a:rPr>
              <a:t>80:20</a:t>
            </a:r>
          </a:p>
        </p:txBody>
      </p:sp>
      <p:sp>
        <p:nvSpPr>
          <p:cNvPr id="15" name="TextBox 14">
            <a:extLst>
              <a:ext uri="{FF2B5EF4-FFF2-40B4-BE49-F238E27FC236}">
                <a16:creationId xmlns:a16="http://schemas.microsoft.com/office/drawing/2014/main" id="{9CCC5134-C293-CE0B-E841-6D6CC4533E17}"/>
              </a:ext>
            </a:extLst>
          </p:cNvPr>
          <p:cNvSpPr txBox="1"/>
          <p:nvPr/>
        </p:nvSpPr>
        <p:spPr>
          <a:xfrm>
            <a:off x="707134" y="1423433"/>
            <a:ext cx="6522721" cy="1477328"/>
          </a:xfrm>
          <a:prstGeom prst="rect">
            <a:avLst/>
          </a:prstGeom>
          <a:noFill/>
        </p:spPr>
        <p:txBody>
          <a:bodyPr wrap="square">
            <a:spAutoFit/>
          </a:bodyPr>
          <a:lstStyle/>
          <a:p>
            <a:pPr marL="285750" indent="-285750" algn="just">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LSTM (Long Short-Term Memory)</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dirty="0">
                <a:solidFill>
                  <a:srgbClr val="000000"/>
                </a:solidFill>
                <a:latin typeface="Times New Roman" panose="02020603050405020304" pitchFamily="18" charset="0"/>
                <a:cs typeface="Times New Roman" panose="02020603050405020304" pitchFamily="18" charset="0"/>
              </a:rPr>
              <a:t>F</a:t>
            </a:r>
            <a:r>
              <a:rPr lang="en-GB" b="0" i="0" u="none" strike="noStrike" dirty="0">
                <a:solidFill>
                  <a:srgbClr val="000000"/>
                </a:solidFill>
                <a:effectLst/>
                <a:latin typeface="Times New Roman" panose="02020603050405020304" pitchFamily="18" charset="0"/>
                <a:cs typeface="Times New Roman" panose="02020603050405020304" pitchFamily="18" charset="0"/>
              </a:rPr>
              <a:t>or sequential data like audio, speech, and time series. </a:t>
            </a:r>
            <a:endParaRPr lang="en-GB"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Learn temporal dependencies</a:t>
            </a:r>
            <a:r>
              <a:rPr lang="en-GB" dirty="0">
                <a:solidFill>
                  <a:srgbClr val="000000"/>
                </a:solidFill>
                <a:latin typeface="Times New Roman" panose="02020603050405020304" pitchFamily="18" charset="0"/>
                <a:cs typeface="Times New Roman" panose="02020603050405020304" pitchFamily="18" charset="0"/>
              </a:rPr>
              <a:t> and </a:t>
            </a:r>
            <a:r>
              <a:rPr lang="en-GB" b="0" i="0" u="none" strike="noStrike" dirty="0">
                <a:solidFill>
                  <a:srgbClr val="000000"/>
                </a:solidFill>
                <a:effectLst/>
                <a:latin typeface="Times New Roman" panose="02020603050405020304" pitchFamily="18" charset="0"/>
                <a:cs typeface="Times New Roman" panose="02020603050405020304" pitchFamily="18" charset="0"/>
              </a:rPr>
              <a:t> well-suited for tasks where the order of data points matters (e</a:t>
            </a:r>
            <a:r>
              <a:rPr lang="en-GB" dirty="0">
                <a:solidFill>
                  <a:srgbClr val="000000"/>
                </a:solidFill>
                <a:latin typeface="Times New Roman" panose="02020603050405020304" pitchFamily="18" charset="0"/>
                <a:cs typeface="Times New Roman" panose="02020603050405020304" pitchFamily="18" charset="0"/>
              </a:rPr>
              <a:t>x:</a:t>
            </a:r>
            <a:r>
              <a:rPr lang="en-GB" b="0" i="0" u="none" strike="noStrike" dirty="0">
                <a:solidFill>
                  <a:srgbClr val="000000"/>
                </a:solidFill>
                <a:effectLst/>
                <a:latin typeface="Times New Roman" panose="02020603050405020304" pitchFamily="18" charset="0"/>
                <a:cs typeface="Times New Roman" panose="02020603050405020304" pitchFamily="18" charset="0"/>
              </a:rPr>
              <a:t> stress levels over time, changes in tone or pitch).</a:t>
            </a:r>
            <a:endParaRPr lang="en-JP"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9A91D84-DD17-D95F-6196-107950D7BEC9}"/>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21</a:t>
            </a:r>
          </a:p>
        </p:txBody>
      </p:sp>
      <p:sp>
        <p:nvSpPr>
          <p:cNvPr id="4" name="TextBox 3">
            <a:extLst>
              <a:ext uri="{FF2B5EF4-FFF2-40B4-BE49-F238E27FC236}">
                <a16:creationId xmlns:a16="http://schemas.microsoft.com/office/drawing/2014/main" id="{2A4BC6B0-D0E9-C020-A1C4-6A1C6719E1ED}"/>
              </a:ext>
            </a:extLst>
          </p:cNvPr>
          <p:cNvSpPr txBox="1"/>
          <p:nvPr/>
        </p:nvSpPr>
        <p:spPr>
          <a:xfrm>
            <a:off x="610324" y="3244884"/>
            <a:ext cx="6100010" cy="646331"/>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Highest Training Accuracy</a:t>
            </a:r>
            <a:r>
              <a:rPr lang="en-GB" dirty="0">
                <a:latin typeface="Times New Roman" panose="02020603050405020304" pitchFamily="18" charset="0"/>
                <a:cs typeface="Times New Roman" panose="02020603050405020304" pitchFamily="18" charset="0"/>
              </a:rPr>
              <a:t>: 0.9861 (Epoch 19)</a:t>
            </a:r>
          </a:p>
          <a:p>
            <a:r>
              <a:rPr lang="en-GB" b="1" dirty="0">
                <a:latin typeface="Times New Roman" panose="02020603050405020304" pitchFamily="18" charset="0"/>
                <a:cs typeface="Times New Roman" panose="02020603050405020304" pitchFamily="18" charset="0"/>
              </a:rPr>
              <a:t>Highest Validation Accuracy</a:t>
            </a:r>
            <a:r>
              <a:rPr lang="en-GB" dirty="0">
                <a:latin typeface="Times New Roman" panose="02020603050405020304" pitchFamily="18" charset="0"/>
                <a:cs typeface="Times New Roman" panose="02020603050405020304" pitchFamily="18" charset="0"/>
              </a:rPr>
              <a:t>: 0.9969 (Epoch 9)</a:t>
            </a:r>
            <a:endParaRPr lang="en-JP"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BBF99A9-4996-3E8C-F932-B317C98B7E2C}"/>
              </a:ext>
            </a:extLst>
          </p:cNvPr>
          <p:cNvSpPr txBox="1"/>
          <p:nvPr/>
        </p:nvSpPr>
        <p:spPr>
          <a:xfrm>
            <a:off x="495942" y="4153522"/>
            <a:ext cx="6636689" cy="1200329"/>
          </a:xfrm>
          <a:prstGeom prst="rect">
            <a:avLst/>
          </a:prstGeom>
          <a:noFill/>
        </p:spPr>
        <p:txBody>
          <a:bodyPr wrap="square">
            <a:spAutoFit/>
          </a:bodyPr>
          <a:lstStyle/>
          <a:p>
            <a:pPr algn="l"/>
            <a:r>
              <a:rPr lang="en-GB" dirty="0">
                <a:solidFill>
                  <a:srgbClr val="000000"/>
                </a:solidFill>
                <a:latin typeface="Times New Roman" panose="02020603050405020304" pitchFamily="18" charset="0"/>
                <a:cs typeface="Times New Roman" panose="02020603050405020304" pitchFamily="18" charset="0"/>
              </a:rPr>
              <a:t>T</a:t>
            </a:r>
            <a:r>
              <a:rPr lang="en-GB" b="0" i="0" u="none" strike="noStrike" dirty="0">
                <a:solidFill>
                  <a:srgbClr val="000000"/>
                </a:solidFill>
                <a:effectLst/>
                <a:latin typeface="Times New Roman" panose="02020603050405020304" pitchFamily="18" charset="0"/>
                <a:cs typeface="Times New Roman" panose="02020603050405020304" pitchFamily="18" charset="0"/>
              </a:rPr>
              <a:t>raining accuracy to be slightly lower than validation accuracy</a:t>
            </a:r>
          </a:p>
          <a:p>
            <a:pPr algn="l">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Regularization techniques(Dropout, L2 Regularization, Data Augmentation) are used.</a:t>
            </a:r>
          </a:p>
          <a:p>
            <a:pPr algn="l">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The validation set is simpler </a:t>
            </a:r>
            <a:r>
              <a:rPr lang="en-GB" dirty="0">
                <a:solidFill>
                  <a:srgbClr val="000000"/>
                </a:solidFill>
                <a:latin typeface="Times New Roman" panose="02020603050405020304" pitchFamily="18" charset="0"/>
                <a:cs typeface="Times New Roman" panose="02020603050405020304" pitchFamily="18" charset="0"/>
              </a:rPr>
              <a:t> and </a:t>
            </a:r>
            <a:r>
              <a:rPr lang="en-GB" b="0" i="0" u="none" strike="noStrike" dirty="0">
                <a:solidFill>
                  <a:srgbClr val="000000"/>
                </a:solidFill>
                <a:effectLst/>
                <a:latin typeface="Times New Roman" panose="02020603050405020304" pitchFamily="18" charset="0"/>
                <a:cs typeface="Times New Roman" panose="02020603050405020304" pitchFamily="18" charset="0"/>
              </a:rPr>
              <a:t>less noisy.</a:t>
            </a:r>
          </a:p>
        </p:txBody>
      </p:sp>
    </p:spTree>
    <p:extLst>
      <p:ext uri="{BB962C8B-B14F-4D97-AF65-F5344CB8AC3E}">
        <p14:creationId xmlns:p14="http://schemas.microsoft.com/office/powerpoint/2010/main" val="67686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E79C-E90E-AC21-0590-69F79EE6A60D}"/>
              </a:ext>
            </a:extLst>
          </p:cNvPr>
          <p:cNvSpPr>
            <a:spLocks noGrp="1"/>
          </p:cNvSpPr>
          <p:nvPr>
            <p:ph type="title"/>
          </p:nvPr>
        </p:nvSpPr>
        <p:spPr>
          <a:xfrm>
            <a:off x="838200" y="365125"/>
            <a:ext cx="10515600" cy="707771"/>
          </a:xfrm>
        </p:spPr>
        <p:txBody>
          <a:bodyPr/>
          <a:lstStyle/>
          <a:p>
            <a:r>
              <a:rPr lang="en-JP" dirty="0">
                <a:latin typeface="Times New Roman" panose="02020603050405020304" pitchFamily="18" charset="0"/>
                <a:cs typeface="Times New Roman" panose="02020603050405020304" pitchFamily="18" charset="0"/>
              </a:rPr>
              <a:t>Compared to CNN model</a:t>
            </a:r>
          </a:p>
        </p:txBody>
      </p:sp>
      <p:sp>
        <p:nvSpPr>
          <p:cNvPr id="3" name="Content Placeholder 2">
            <a:extLst>
              <a:ext uri="{FF2B5EF4-FFF2-40B4-BE49-F238E27FC236}">
                <a16:creationId xmlns:a16="http://schemas.microsoft.com/office/drawing/2014/main" id="{441C142F-57A7-4045-6096-098BB1742842}"/>
              </a:ext>
            </a:extLst>
          </p:cNvPr>
          <p:cNvSpPr>
            <a:spLocks noGrp="1"/>
          </p:cNvSpPr>
          <p:nvPr>
            <p:ph idx="1"/>
          </p:nvPr>
        </p:nvSpPr>
        <p:spPr>
          <a:xfrm>
            <a:off x="557784" y="1243583"/>
            <a:ext cx="7050024" cy="5249291"/>
          </a:xfrm>
        </p:spPr>
        <p:txBody>
          <a:bodyPr>
            <a:normAutofit/>
          </a:bodyPr>
          <a:lstStyle/>
          <a:p>
            <a:r>
              <a:rPr lang="en-GB" sz="1800" b="1" i="0" u="none" strike="noStrike" dirty="0">
                <a:solidFill>
                  <a:srgbClr val="000000"/>
                </a:solidFill>
                <a:effectLst/>
                <a:latin typeface="Times New Roman" panose="02020603050405020304" pitchFamily="18" charset="0"/>
                <a:cs typeface="Times New Roman" panose="02020603050405020304" pitchFamily="18" charset="0"/>
              </a:rPr>
              <a:t>CNN (Convolutional Neural Network)</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GB" sz="1800" dirty="0">
                <a:solidFill>
                  <a:srgbClr val="000000"/>
                </a:solidFill>
                <a:latin typeface="Times New Roman" panose="02020603050405020304" pitchFamily="18" charset="0"/>
                <a:cs typeface="Times New Roman" panose="02020603050405020304" pitchFamily="18" charset="0"/>
              </a:rPr>
              <a:t>For </a:t>
            </a:r>
            <a:r>
              <a:rPr lang="en-GB" sz="1800" b="0" i="0" u="none" strike="noStrike" dirty="0">
                <a:solidFill>
                  <a:srgbClr val="000000"/>
                </a:solidFill>
                <a:effectLst/>
                <a:latin typeface="Times New Roman" panose="02020603050405020304" pitchFamily="18" charset="0"/>
                <a:cs typeface="Times New Roman" panose="02020603050405020304" pitchFamily="18" charset="0"/>
              </a:rPr>
              <a:t>audio data, CNNs are often applied to spectrograms (visual representations of audio frequency over time), treating them as images.</a:t>
            </a:r>
          </a:p>
          <a:p>
            <a:r>
              <a:rPr lang="en-JP" sz="1800" dirty="0">
                <a:latin typeface="Times New Roman" panose="02020603050405020304" pitchFamily="18" charset="0"/>
                <a:ea typeface="Times New Roman" panose="02020603050405020304" pitchFamily="18" charset="0"/>
              </a:rPr>
              <a:t>B</a:t>
            </a:r>
            <a:r>
              <a:rPr lang="en-JP" sz="1800" dirty="0">
                <a:effectLst/>
                <a:latin typeface="Times New Roman" panose="02020603050405020304" pitchFamily="18" charset="0"/>
                <a:ea typeface="Times New Roman" panose="02020603050405020304" pitchFamily="18" charset="0"/>
              </a:rPr>
              <a:t>oth the LSTM and CNN models reach high levels of accuracy, but there are key differences in their performance.</a:t>
            </a:r>
          </a:p>
          <a:p>
            <a:r>
              <a:rPr lang="en-JP" sz="1800" b="1" dirty="0">
                <a:effectLst/>
                <a:latin typeface="Times New Roman" panose="02020603050405020304" pitchFamily="18" charset="0"/>
                <a:ea typeface="Times New Roman" panose="02020603050405020304" pitchFamily="18" charset="0"/>
              </a:rPr>
              <a:t>Stability</a:t>
            </a:r>
            <a:r>
              <a:rPr lang="en-JP" sz="1800" dirty="0">
                <a:effectLst/>
                <a:latin typeface="Times New Roman" panose="02020603050405020304" pitchFamily="18" charset="0"/>
                <a:ea typeface="Times New Roman" panose="02020603050405020304" pitchFamily="18" charset="0"/>
              </a:rPr>
              <a:t>: </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The LSTM model shows more consistent accuracy across epochs with minimal fluctuation in validation accuracy, indicating better stability</a:t>
            </a:r>
          </a:p>
          <a:p>
            <a:r>
              <a:rPr lang="en-JP" sz="1800" b="1" dirty="0">
                <a:effectLst/>
                <a:latin typeface="Times New Roman" panose="02020603050405020304" pitchFamily="18" charset="0"/>
                <a:ea typeface="Times New Roman" panose="02020603050405020304" pitchFamily="18" charset="0"/>
              </a:rPr>
              <a:t>Handling Temporal Patterns</a:t>
            </a:r>
            <a:r>
              <a:rPr lang="en-JP" sz="1800" dirty="0">
                <a:effectLst/>
                <a:latin typeface="Times New Roman" panose="02020603050405020304" pitchFamily="18" charset="0"/>
                <a:ea typeface="Times New Roman" panose="02020603050405020304" pitchFamily="18" charset="0"/>
              </a:rPr>
              <a:t>: </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LSTMs are designed to capture sequential dependencies in time-series data, more suitable for audio analysis in tasks that require understanding stress patterns over time. CNNs, while powerful for feature extraction, don’t inherently account for time dependencies, which lead to less accurate stress predictions over time.</a:t>
            </a:r>
          </a:p>
          <a:p>
            <a:r>
              <a:rPr lang="en-JP" sz="1800" b="1" dirty="0">
                <a:effectLst/>
                <a:latin typeface="Times New Roman" panose="02020603050405020304" pitchFamily="18" charset="0"/>
                <a:ea typeface="Times New Roman" panose="02020603050405020304" pitchFamily="18" charset="0"/>
              </a:rPr>
              <a:t>Validation Accuracy Fluctuation</a:t>
            </a:r>
            <a:r>
              <a:rPr lang="en-JP" sz="1800" b="1" dirty="0">
                <a:latin typeface="Times New Roman" panose="02020603050405020304" pitchFamily="18" charset="0"/>
                <a:ea typeface="Times New Roman" panose="02020603050405020304" pitchFamily="18" charset="0"/>
              </a:rPr>
              <a:t>: </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The CNN model shows more fluctuation in validation accuracy, which indicate potential overfitting to the training data </a:t>
            </a:r>
            <a:r>
              <a:rPr lang="en-JP" sz="1800" dirty="0">
                <a:latin typeface="Times New Roman" panose="02020603050405020304" pitchFamily="18" charset="0"/>
                <a:ea typeface="Times New Roman" panose="02020603050405020304" pitchFamily="18" charset="0"/>
                <a:cs typeface="Times New Roman" panose="02020603050405020304" pitchFamily="18" charset="0"/>
              </a:rPr>
              <a:t>and </a:t>
            </a:r>
            <a:r>
              <a:rPr lang="en-JP" sz="1800" dirty="0">
                <a:effectLst/>
                <a:latin typeface="Times New Roman" panose="02020603050405020304" pitchFamily="18" charset="0"/>
                <a:ea typeface="Times New Roman" panose="02020603050405020304" pitchFamily="18" charset="0"/>
                <a:cs typeface="Times New Roman" panose="02020603050405020304" pitchFamily="18" charset="0"/>
              </a:rPr>
              <a:t> variations in the validation set. This make the CNN model less reliable.</a:t>
            </a:r>
          </a:p>
          <a:p>
            <a:endParaRPr lang="en-JP"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JP"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JP" sz="1800" dirty="0">
              <a:effectLst/>
              <a:latin typeface="Times New Roman" panose="02020603050405020304" pitchFamily="18" charset="0"/>
              <a:ea typeface="Times New Roman" panose="02020603050405020304" pitchFamily="18" charset="0"/>
            </a:endParaRPr>
          </a:p>
          <a:p>
            <a:endParaRPr lang="en-JP" sz="1800" dirty="0">
              <a:effectLst/>
              <a:latin typeface="Times New Roman" panose="02020603050405020304" pitchFamily="18" charset="0"/>
              <a:ea typeface="Times New Roman" panose="02020603050405020304" pitchFamily="18" charset="0"/>
            </a:endParaRPr>
          </a:p>
          <a:p>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AFE6CDC-B728-6D0E-78C2-C65A8CA1FD7B}"/>
              </a:ext>
            </a:extLst>
          </p:cNvPr>
          <p:cNvPicPr>
            <a:picLocks noChangeAspect="1"/>
          </p:cNvPicPr>
          <p:nvPr/>
        </p:nvPicPr>
        <p:blipFill>
          <a:blip r:embed="rId3"/>
          <a:stretch>
            <a:fillRect/>
          </a:stretch>
        </p:blipFill>
        <p:spPr>
          <a:xfrm>
            <a:off x="7741920" y="718506"/>
            <a:ext cx="4100310" cy="2710494"/>
          </a:xfrm>
          <a:prstGeom prst="rect">
            <a:avLst/>
          </a:prstGeom>
        </p:spPr>
      </p:pic>
      <p:pic>
        <p:nvPicPr>
          <p:cNvPr id="5" name="Picture 4">
            <a:extLst>
              <a:ext uri="{FF2B5EF4-FFF2-40B4-BE49-F238E27FC236}">
                <a16:creationId xmlns:a16="http://schemas.microsoft.com/office/drawing/2014/main" id="{5107978E-B654-5AD1-1CFC-68BA161C59DD}"/>
              </a:ext>
            </a:extLst>
          </p:cNvPr>
          <p:cNvPicPr>
            <a:picLocks noChangeAspect="1"/>
          </p:cNvPicPr>
          <p:nvPr/>
        </p:nvPicPr>
        <p:blipFill>
          <a:blip r:embed="rId4"/>
          <a:stretch>
            <a:fillRect/>
          </a:stretch>
        </p:blipFill>
        <p:spPr>
          <a:xfrm>
            <a:off x="7741921" y="3567658"/>
            <a:ext cx="3753786" cy="2405817"/>
          </a:xfrm>
          <a:prstGeom prst="rect">
            <a:avLst/>
          </a:prstGeom>
        </p:spPr>
      </p:pic>
      <p:sp>
        <p:nvSpPr>
          <p:cNvPr id="6" name="TextBox 5">
            <a:extLst>
              <a:ext uri="{FF2B5EF4-FFF2-40B4-BE49-F238E27FC236}">
                <a16:creationId xmlns:a16="http://schemas.microsoft.com/office/drawing/2014/main" id="{E77A8564-4771-3410-8043-ABCBA4E1E143}"/>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22</a:t>
            </a:r>
          </a:p>
        </p:txBody>
      </p:sp>
    </p:spTree>
    <p:extLst>
      <p:ext uri="{BB962C8B-B14F-4D97-AF65-F5344CB8AC3E}">
        <p14:creationId xmlns:p14="http://schemas.microsoft.com/office/powerpoint/2010/main" val="259863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FA19-55FD-D1DE-6E2B-ACF49E886CE2}"/>
              </a:ext>
            </a:extLst>
          </p:cNvPr>
          <p:cNvSpPr>
            <a:spLocks noGrp="1"/>
          </p:cNvSpPr>
          <p:nvPr>
            <p:ph type="title"/>
          </p:nvPr>
        </p:nvSpPr>
        <p:spPr>
          <a:xfrm>
            <a:off x="367146" y="90198"/>
            <a:ext cx="11575472" cy="590839"/>
          </a:xfrm>
        </p:spPr>
        <p:txBody>
          <a:bodyPr>
            <a:normAutofit fontScale="90000"/>
          </a:bodyPr>
          <a:lstStyle/>
          <a:p>
            <a:r>
              <a:rPr lang="en-GB" dirty="0">
                <a:solidFill>
                  <a:srgbClr val="000000"/>
                </a:solidFill>
                <a:latin typeface="Times New Roman" panose="02020603050405020304" pitchFamily="18" charset="0"/>
                <a:cs typeface="Times New Roman" panose="02020603050405020304" pitchFamily="18" charset="0"/>
              </a:rPr>
              <a:t>I</a:t>
            </a:r>
            <a:r>
              <a:rPr lang="en-GB" b="0" i="0" u="none" strike="noStrike" dirty="0">
                <a:solidFill>
                  <a:srgbClr val="000000"/>
                </a:solidFill>
                <a:effectLst/>
                <a:latin typeface="Times New Roman" panose="02020603050405020304" pitchFamily="18" charset="0"/>
                <a:cs typeface="Times New Roman" panose="02020603050405020304" pitchFamily="18" charset="0"/>
              </a:rPr>
              <a:t>nterface for monitoring and logging stress levels</a:t>
            </a:r>
            <a:endParaRPr lang="en-JP" dirty="0">
              <a:latin typeface="Times New Roman" panose="02020603050405020304" pitchFamily="18" charset="0"/>
              <a:cs typeface="Times New Roman" panose="02020603050405020304" pitchFamily="18" charset="0"/>
            </a:endParaRPr>
          </a:p>
        </p:txBody>
      </p:sp>
      <p:pic>
        <p:nvPicPr>
          <p:cNvPr id="4" name="Content Placeholder 3" descr="A graph on a white background&#10;&#10;Description automatically generated">
            <a:extLst>
              <a:ext uri="{FF2B5EF4-FFF2-40B4-BE49-F238E27FC236}">
                <a16:creationId xmlns:a16="http://schemas.microsoft.com/office/drawing/2014/main" id="{60D7FA2E-40B3-FFE0-3560-E27A534141D3}"/>
              </a:ext>
            </a:extLst>
          </p:cNvPr>
          <p:cNvPicPr>
            <a:picLocks noGrp="1" noChangeAspect="1"/>
          </p:cNvPicPr>
          <p:nvPr>
            <p:ph idx="1"/>
          </p:nvPr>
        </p:nvPicPr>
        <p:blipFill>
          <a:blip r:embed="rId2"/>
          <a:stretch>
            <a:fillRect/>
          </a:stretch>
        </p:blipFill>
        <p:spPr>
          <a:xfrm>
            <a:off x="110836" y="681036"/>
            <a:ext cx="11831782" cy="6086766"/>
          </a:xfrm>
          <a:prstGeom prst="rect">
            <a:avLst/>
          </a:prstGeom>
        </p:spPr>
      </p:pic>
    </p:spTree>
    <p:extLst>
      <p:ext uri="{BB962C8B-B14F-4D97-AF65-F5344CB8AC3E}">
        <p14:creationId xmlns:p14="http://schemas.microsoft.com/office/powerpoint/2010/main" val="4088310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2D270-FD11-D509-AB47-FA678A157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C90B9-6F2B-C99A-140C-3DD8C6FDB8AD}"/>
              </a:ext>
            </a:extLst>
          </p:cNvPr>
          <p:cNvSpPr>
            <a:spLocks noGrp="1"/>
          </p:cNvSpPr>
          <p:nvPr>
            <p:ph type="title"/>
          </p:nvPr>
        </p:nvSpPr>
        <p:spPr>
          <a:xfrm>
            <a:off x="207818" y="124690"/>
            <a:ext cx="11984182" cy="762001"/>
          </a:xfrm>
        </p:spPr>
        <p:txBody>
          <a:bodyPr>
            <a:normAutofit fontScale="90000"/>
          </a:bodyPr>
          <a:lstStyle/>
          <a:p>
            <a:r>
              <a:rPr lang="en-GB" sz="4400" dirty="0">
                <a:latin typeface="Times New Roman" panose="02020603050405020304" pitchFamily="18" charset="0"/>
                <a:cs typeface="Times New Roman" panose="02020603050405020304" pitchFamily="18" charset="0"/>
              </a:rPr>
              <a:t>K</a:t>
            </a:r>
            <a:r>
              <a:rPr lang="en-JP" sz="4400" dirty="0">
                <a:latin typeface="Times New Roman" panose="02020603050405020304" pitchFamily="18" charset="0"/>
                <a:cs typeface="Times New Roman" panose="02020603050405020304" pitchFamily="18" charset="0"/>
              </a:rPr>
              <a:t>ey elements</a:t>
            </a:r>
            <a:br>
              <a:rPr lang="en-JP" sz="4400" dirty="0">
                <a:latin typeface="Times New Roman" panose="02020603050405020304" pitchFamily="18" charset="0"/>
                <a:cs typeface="Times New Roman" panose="02020603050405020304" pitchFamily="18" charset="0"/>
              </a:rPr>
            </a:br>
            <a:endParaRPr lang="en-JP" dirty="0"/>
          </a:p>
        </p:txBody>
      </p:sp>
      <p:pic>
        <p:nvPicPr>
          <p:cNvPr id="4" name="Content Placeholder 3" descr="A graph on a white background&#10;&#10;Description automatically generated">
            <a:extLst>
              <a:ext uri="{FF2B5EF4-FFF2-40B4-BE49-F238E27FC236}">
                <a16:creationId xmlns:a16="http://schemas.microsoft.com/office/drawing/2014/main" id="{FA77A7E9-1FD9-763F-38A2-4536CB723D92}"/>
              </a:ext>
            </a:extLst>
          </p:cNvPr>
          <p:cNvPicPr>
            <a:picLocks noGrp="1" noChangeAspect="1"/>
          </p:cNvPicPr>
          <p:nvPr>
            <p:ph idx="1"/>
          </p:nvPr>
        </p:nvPicPr>
        <p:blipFill>
          <a:blip r:embed="rId2"/>
          <a:stretch>
            <a:fillRect/>
          </a:stretch>
        </p:blipFill>
        <p:spPr>
          <a:xfrm>
            <a:off x="8410421" y="1080654"/>
            <a:ext cx="3573049" cy="5040891"/>
          </a:xfrm>
          <a:prstGeom prst="rect">
            <a:avLst/>
          </a:prstGeom>
        </p:spPr>
      </p:pic>
      <p:sp>
        <p:nvSpPr>
          <p:cNvPr id="5" name="TextBox 4">
            <a:extLst>
              <a:ext uri="{FF2B5EF4-FFF2-40B4-BE49-F238E27FC236}">
                <a16:creationId xmlns:a16="http://schemas.microsoft.com/office/drawing/2014/main" id="{D86B5A4F-FFA9-6748-5901-F2626645155C}"/>
              </a:ext>
            </a:extLst>
          </p:cNvPr>
          <p:cNvSpPr txBox="1"/>
          <p:nvPr/>
        </p:nvSpPr>
        <p:spPr>
          <a:xfrm>
            <a:off x="207819" y="1080654"/>
            <a:ext cx="7938654" cy="5262979"/>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Graph (Stress Level and Magnitude Over Time)</a:t>
            </a:r>
            <a:r>
              <a:rPr lang="en-GB" sz="2000" dirty="0">
                <a:latin typeface="Times New Roman" panose="02020603050405020304" pitchFamily="18" charset="0"/>
                <a:cs typeface="Times New Roman" panose="02020603050405020304" pitchFamily="18" charset="0"/>
              </a:rPr>
              <a:t> : This line graph tracks stress levels over a week, with each day labelled (Monday to Sunday) along the x-axis. The y-axis represents the stress magnitude, ranging from 3.0 to 7.0. The graph shows fluctuations in stress levels throughout the week, with visible peaks and drops.</a:t>
            </a:r>
          </a:p>
          <a:p>
            <a:r>
              <a:rPr lang="en-GB" sz="2000" b="1" dirty="0">
                <a:latin typeface="Times New Roman" panose="02020603050405020304" pitchFamily="18" charset="0"/>
                <a:cs typeface="Times New Roman" panose="02020603050405020304" pitchFamily="18" charset="0"/>
              </a:rPr>
              <a:t>Current Stress Magnitude Slider</a:t>
            </a:r>
            <a:r>
              <a:rPr lang="en-GB" sz="2000" dirty="0">
                <a:latin typeface="Times New Roman" panose="02020603050405020304" pitchFamily="18" charset="0"/>
                <a:cs typeface="Times New Roman" panose="02020603050405020304" pitchFamily="18" charset="0"/>
              </a:rPr>
              <a:t> – A slider allows users to log their current stress magnitude, which is currently set at 4/10. There’s a button labelled </a:t>
            </a:r>
            <a:r>
              <a:rPr lang="en-GB" sz="2000" b="1" dirty="0">
                <a:latin typeface="Times New Roman" panose="02020603050405020304" pitchFamily="18" charset="0"/>
                <a:cs typeface="Times New Roman" panose="02020603050405020304" pitchFamily="18" charset="0"/>
              </a:rPr>
              <a:t>“Log Current Magnitude” </a:t>
            </a:r>
            <a:r>
              <a:rPr lang="en-GB" sz="2000" dirty="0">
                <a:latin typeface="Times New Roman" panose="02020603050405020304" pitchFamily="18" charset="0"/>
                <a:cs typeface="Times New Roman" panose="02020603050405020304" pitchFamily="18" charset="0"/>
              </a:rPr>
              <a:t>to save the input.</a:t>
            </a:r>
          </a:p>
          <a:p>
            <a:r>
              <a:rPr lang="en-GB" sz="2000" b="1" dirty="0">
                <a:latin typeface="Times New Roman" panose="02020603050405020304" pitchFamily="18" charset="0"/>
                <a:cs typeface="Times New Roman" panose="02020603050405020304" pitchFamily="18" charset="0"/>
              </a:rPr>
              <a:t>Stress Log</a:t>
            </a:r>
            <a:r>
              <a:rPr lang="en-GB" sz="2000" dirty="0">
                <a:latin typeface="Times New Roman" panose="02020603050405020304" pitchFamily="18" charset="0"/>
                <a:cs typeface="Times New Roman" panose="02020603050405020304" pitchFamily="18" charset="0"/>
              </a:rPr>
              <a:t> : A text box is provided for users to describe their feelings or the causes of stress. There's a button to “Add Log Entry” below the text box.</a:t>
            </a:r>
          </a:p>
          <a:p>
            <a:r>
              <a:rPr lang="en-GB" sz="2000" b="1" dirty="0">
                <a:latin typeface="Times New Roman" panose="02020603050405020304" pitchFamily="18" charset="0"/>
                <a:cs typeface="Times New Roman" panose="02020603050405020304" pitchFamily="18" charset="0"/>
              </a:rPr>
              <a:t>Log History</a:t>
            </a:r>
            <a:r>
              <a:rPr lang="en-GB" sz="2000" dirty="0">
                <a:latin typeface="Times New Roman" panose="02020603050405020304" pitchFamily="18" charset="0"/>
                <a:cs typeface="Times New Roman" panose="02020603050405020304" pitchFamily="18" charset="0"/>
              </a:rPr>
              <a:t> – This section is where previously entered stress logs are stored, but no data is currently visible.</a:t>
            </a:r>
          </a:p>
          <a:p>
            <a:r>
              <a:rPr lang="en-GB" sz="2000" b="1" dirty="0">
                <a:latin typeface="Times New Roman" panose="02020603050405020304" pitchFamily="18" charset="0"/>
                <a:cs typeface="Times New Roman" panose="02020603050405020304" pitchFamily="18" charset="0"/>
              </a:rPr>
              <a:t>Voice Analysis Section</a:t>
            </a:r>
            <a:r>
              <a:rPr lang="en-GB" sz="2000" dirty="0">
                <a:latin typeface="Times New Roman" panose="02020603050405020304" pitchFamily="18" charset="0"/>
                <a:cs typeface="Times New Roman" panose="02020603050405020304" pitchFamily="18" charset="0"/>
              </a:rPr>
              <a:t> : This section appears to allow voice recordings for analysis. It includes a “Start Recording” button, likely to initiate a voice-based stress analysis feature.</a:t>
            </a:r>
          </a:p>
          <a:p>
            <a:endParaRPr lang="en-JP" dirty="0"/>
          </a:p>
          <a:p>
            <a:endParaRPr lang="en-JP" dirty="0"/>
          </a:p>
        </p:txBody>
      </p:sp>
      <p:sp>
        <p:nvSpPr>
          <p:cNvPr id="3" name="TextBox 2">
            <a:extLst>
              <a:ext uri="{FF2B5EF4-FFF2-40B4-BE49-F238E27FC236}">
                <a16:creationId xmlns:a16="http://schemas.microsoft.com/office/drawing/2014/main" id="{3FD2524C-69E4-7BCC-F50B-5118E15AE60D}"/>
              </a:ext>
            </a:extLst>
          </p:cNvPr>
          <p:cNvSpPr txBox="1"/>
          <p:nvPr/>
        </p:nvSpPr>
        <p:spPr>
          <a:xfrm>
            <a:off x="11487461" y="6375668"/>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24</a:t>
            </a:r>
          </a:p>
        </p:txBody>
      </p:sp>
    </p:spTree>
    <p:extLst>
      <p:ext uri="{BB962C8B-B14F-4D97-AF65-F5344CB8AC3E}">
        <p14:creationId xmlns:p14="http://schemas.microsoft.com/office/powerpoint/2010/main" val="82185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F966-AE29-496F-CA90-E5AD35995645}"/>
              </a:ext>
            </a:extLst>
          </p:cNvPr>
          <p:cNvSpPr>
            <a:spLocks noGrp="1"/>
          </p:cNvSpPr>
          <p:nvPr>
            <p:ph type="title"/>
          </p:nvPr>
        </p:nvSpPr>
        <p:spPr>
          <a:xfrm>
            <a:off x="838200" y="365125"/>
            <a:ext cx="10515600" cy="549275"/>
          </a:xfrm>
        </p:spPr>
        <p:txBody>
          <a:bodyPr>
            <a:normAutofit fontScale="90000"/>
          </a:bodyPr>
          <a:lstStyle/>
          <a:p>
            <a:r>
              <a:rPr lang="en-JP" dirty="0">
                <a:latin typeface="Times New Roman" panose="02020603050405020304" pitchFamily="18" charset="0"/>
                <a:cs typeface="Times New Roman" panose="02020603050405020304" pitchFamily="18" charset="0"/>
              </a:rPr>
              <a:t>Future consideration</a:t>
            </a:r>
            <a:endParaRPr lang="en-JP" dirty="0"/>
          </a:p>
        </p:txBody>
      </p:sp>
      <p:sp>
        <p:nvSpPr>
          <p:cNvPr id="3" name="Content Placeholder 2">
            <a:extLst>
              <a:ext uri="{FF2B5EF4-FFF2-40B4-BE49-F238E27FC236}">
                <a16:creationId xmlns:a16="http://schemas.microsoft.com/office/drawing/2014/main" id="{003C7B3D-E25E-F42C-70BA-9D61710A66EE}"/>
              </a:ext>
            </a:extLst>
          </p:cNvPr>
          <p:cNvSpPr>
            <a:spLocks noGrp="1"/>
          </p:cNvSpPr>
          <p:nvPr>
            <p:ph idx="1"/>
          </p:nvPr>
        </p:nvSpPr>
        <p:spPr>
          <a:xfrm>
            <a:off x="838200" y="1159099"/>
            <a:ext cx="10515600" cy="5017864"/>
          </a:xfrm>
        </p:spPr>
        <p:txBody>
          <a:bodyPr/>
          <a:lstStyle/>
          <a:p>
            <a:pPr marL="0" indent="0">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Comparing with tool like</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OpenSmile</a:t>
            </a:r>
            <a:r>
              <a:rPr lang="en-GB" b="1" dirty="0">
                <a:latin typeface="Times New Roman" panose="02020603050405020304" pitchFamily="18" charset="0"/>
                <a:cs typeface="Times New Roman" panose="02020603050405020304" pitchFamily="18" charset="0"/>
              </a:rPr>
              <a:t> </a:t>
            </a:r>
          </a:p>
          <a:p>
            <a:pPr lvl="2">
              <a:buFont typeface="Wingdings" pitchFamily="2" charset="2"/>
              <a:buChar char="Ø"/>
            </a:pPr>
            <a:r>
              <a:rPr lang="en-GB" b="1" dirty="0">
                <a:latin typeface="Times New Roman" panose="02020603050405020304" pitchFamily="18" charset="0"/>
                <a:cs typeface="Times New Roman" panose="02020603050405020304" pitchFamily="18" charset="0"/>
              </a:rPr>
              <a:t>Prosodic feature: </a:t>
            </a:r>
            <a:r>
              <a:rPr lang="en-GB" dirty="0">
                <a:latin typeface="Times New Roman" panose="02020603050405020304" pitchFamily="18" charset="0"/>
                <a:cs typeface="Times New Roman" panose="02020603050405020304" pitchFamily="18" charset="0"/>
              </a:rPr>
              <a:t>loudness, energy</a:t>
            </a:r>
          </a:p>
          <a:p>
            <a:pPr lvl="2">
              <a:buFont typeface="Wingdings" pitchFamily="2" charset="2"/>
              <a:buChar char="Ø"/>
            </a:pPr>
            <a:r>
              <a:rPr lang="en-GB" b="1" dirty="0">
                <a:latin typeface="Times New Roman" panose="02020603050405020304" pitchFamily="18" charset="0"/>
                <a:cs typeface="Times New Roman" panose="02020603050405020304" pitchFamily="18" charset="0"/>
              </a:rPr>
              <a:t>Spectral features</a:t>
            </a:r>
            <a:r>
              <a:rPr lang="en-GB" dirty="0">
                <a:latin typeface="Times New Roman" panose="02020603050405020304" pitchFamily="18" charset="0"/>
                <a:cs typeface="Times New Roman" panose="02020603050405020304" pitchFamily="18" charset="0"/>
              </a:rPr>
              <a:t>: spectral bandwidth, spectral contrast.</a:t>
            </a:r>
          </a:p>
          <a:p>
            <a:pPr lvl="2">
              <a:buFont typeface="Wingdings" pitchFamily="2" charset="2"/>
              <a:buChar char="Ø"/>
            </a:pPr>
            <a:r>
              <a:rPr lang="en-GB" b="1" dirty="0">
                <a:latin typeface="Times New Roman" panose="02020603050405020304" pitchFamily="18" charset="0"/>
                <a:cs typeface="Times New Roman" panose="02020603050405020304" pitchFamily="18" charset="0"/>
              </a:rPr>
              <a:t>Voice quality features</a:t>
            </a:r>
            <a:r>
              <a:rPr lang="en-GB" dirty="0">
                <a:latin typeface="Times New Roman" panose="02020603050405020304" pitchFamily="18" charset="0"/>
                <a:cs typeface="Times New Roman" panose="02020603050405020304" pitchFamily="18" charset="0"/>
              </a:rPr>
              <a:t>: Jitter, shimmer.</a:t>
            </a:r>
          </a:p>
          <a:p>
            <a:r>
              <a:rPr lang="en-JP" dirty="0">
                <a:latin typeface="Times New Roman" panose="02020603050405020304" pitchFamily="18" charset="0"/>
                <a:cs typeface="Times New Roman" panose="02020603050405020304" pitchFamily="18" charset="0"/>
              </a:rPr>
              <a:t>Real time Facial expression recognition.</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Mental health dialogue system for personalized support.</a:t>
            </a:r>
          </a:p>
          <a:p>
            <a:endParaRPr lang="en-JP" dirty="0">
              <a:latin typeface="Times New Roman" panose="02020603050405020304" pitchFamily="18" charset="0"/>
              <a:cs typeface="Times New Roman" panose="02020603050405020304" pitchFamily="18" charset="0"/>
            </a:endParaRPr>
          </a:p>
          <a:p>
            <a:endParaRPr lang="en-JP"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A98C03A-BDFD-7381-1451-BE892CA186E2}"/>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25</a:t>
            </a:r>
          </a:p>
        </p:txBody>
      </p:sp>
    </p:spTree>
    <p:extLst>
      <p:ext uri="{BB962C8B-B14F-4D97-AF65-F5344CB8AC3E}">
        <p14:creationId xmlns:p14="http://schemas.microsoft.com/office/powerpoint/2010/main" val="1333366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EF52-846A-92A3-82D6-338221339E37}"/>
              </a:ext>
            </a:extLst>
          </p:cNvPr>
          <p:cNvSpPr>
            <a:spLocks noGrp="1"/>
          </p:cNvSpPr>
          <p:nvPr>
            <p:ph type="title"/>
          </p:nvPr>
        </p:nvSpPr>
        <p:spPr/>
        <p:txBody>
          <a:bodyPr/>
          <a:lstStyle/>
          <a:p>
            <a:r>
              <a:rPr lang="en-JP"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6D7CF23-6A7C-5279-F25E-FD89C18106E3}"/>
              </a:ext>
            </a:extLst>
          </p:cNvPr>
          <p:cNvSpPr>
            <a:spLocks noGrp="1"/>
          </p:cNvSpPr>
          <p:nvPr>
            <p:ph idx="1"/>
          </p:nvPr>
        </p:nvSpPr>
        <p:spPr/>
        <p:txBody>
          <a:bodyPr/>
          <a:lstStyle/>
          <a:p>
            <a:pPr marL="0" indent="0">
              <a:buNone/>
            </a:pPr>
            <a:r>
              <a:rPr lang="en-GB" b="1" dirty="0">
                <a:latin typeface="Times New Roman" panose="02020603050405020304" pitchFamily="18" charset="0"/>
                <a:cs typeface="Times New Roman" panose="02020603050405020304" pitchFamily="18" charset="0"/>
              </a:rPr>
              <a:t>Summary</a:t>
            </a:r>
            <a:r>
              <a:rPr lang="en-GB" dirty="0">
                <a:latin typeface="Times New Roman" panose="02020603050405020304" pitchFamily="18" charset="0"/>
                <a:cs typeface="Times New Roman" panose="02020603050405020304" pitchFamily="18" charset="0"/>
              </a:rPr>
              <a:t>: This system will combine advanced SSP techniques with LLM capabilities to support stress detection and mental health care.</a:t>
            </a:r>
          </a:p>
        </p:txBody>
      </p:sp>
      <p:sp>
        <p:nvSpPr>
          <p:cNvPr id="4" name="TextBox 3">
            <a:extLst>
              <a:ext uri="{FF2B5EF4-FFF2-40B4-BE49-F238E27FC236}">
                <a16:creationId xmlns:a16="http://schemas.microsoft.com/office/drawing/2014/main" id="{CFC7E15A-ACDC-A664-AFA9-462DD5EC4310}"/>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26</a:t>
            </a:r>
            <a:endParaRPr lang="en-JP" dirty="0"/>
          </a:p>
        </p:txBody>
      </p:sp>
    </p:spTree>
    <p:extLst>
      <p:ext uri="{BB962C8B-B14F-4D97-AF65-F5344CB8AC3E}">
        <p14:creationId xmlns:p14="http://schemas.microsoft.com/office/powerpoint/2010/main" val="428552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BA37-2669-8393-ABEC-3E40229B440B}"/>
              </a:ext>
            </a:extLst>
          </p:cNvPr>
          <p:cNvSpPr>
            <a:spLocks noGrp="1"/>
          </p:cNvSpPr>
          <p:nvPr>
            <p:ph type="title"/>
          </p:nvPr>
        </p:nvSpPr>
        <p:spPr>
          <a:xfrm>
            <a:off x="838200" y="365125"/>
            <a:ext cx="10515600" cy="838033"/>
          </a:xfrm>
        </p:spPr>
        <p:txBody>
          <a:bodyPr/>
          <a:lstStyle/>
          <a:p>
            <a:r>
              <a:rPr lang="en-JP" dirty="0">
                <a:latin typeface="Times New Roman" panose="02020603050405020304" pitchFamily="18" charset="0"/>
                <a:cs typeface="Times New Roman" panose="02020603050405020304" pitchFamily="18" charset="0"/>
              </a:rPr>
              <a:t>Introduction to Problem</a:t>
            </a:r>
          </a:p>
        </p:txBody>
      </p:sp>
      <p:sp>
        <p:nvSpPr>
          <p:cNvPr id="4" name="TextBox 3">
            <a:extLst>
              <a:ext uri="{FF2B5EF4-FFF2-40B4-BE49-F238E27FC236}">
                <a16:creationId xmlns:a16="http://schemas.microsoft.com/office/drawing/2014/main" id="{7BBE1C06-B5E5-E67B-3732-AA0297344C37}"/>
              </a:ext>
            </a:extLst>
          </p:cNvPr>
          <p:cNvSpPr txBox="1"/>
          <p:nvPr/>
        </p:nvSpPr>
        <p:spPr>
          <a:xfrm>
            <a:off x="838200" y="1611504"/>
            <a:ext cx="1573626" cy="369332"/>
          </a:xfrm>
          <a:prstGeom prst="rect">
            <a:avLst/>
          </a:prstGeom>
          <a:noFill/>
          <a:ln>
            <a:solidFill>
              <a:schemeClr val="tx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Background</a:t>
            </a:r>
          </a:p>
        </p:txBody>
      </p:sp>
      <p:sp>
        <p:nvSpPr>
          <p:cNvPr id="5" name="TextBox 4">
            <a:extLst>
              <a:ext uri="{FF2B5EF4-FFF2-40B4-BE49-F238E27FC236}">
                <a16:creationId xmlns:a16="http://schemas.microsoft.com/office/drawing/2014/main" id="{B79AEC18-E873-15DE-E239-4C23928D1B3D}"/>
              </a:ext>
            </a:extLst>
          </p:cNvPr>
          <p:cNvSpPr txBox="1"/>
          <p:nvPr/>
        </p:nvSpPr>
        <p:spPr>
          <a:xfrm>
            <a:off x="4421213" y="1581762"/>
            <a:ext cx="1194134" cy="369332"/>
          </a:xfrm>
          <a:prstGeom prst="rect">
            <a:avLst/>
          </a:prstGeom>
          <a:noFill/>
          <a:ln>
            <a:solidFill>
              <a:schemeClr val="tx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Challenge</a:t>
            </a:r>
          </a:p>
        </p:txBody>
      </p:sp>
      <p:sp>
        <p:nvSpPr>
          <p:cNvPr id="6" name="TextBox 5">
            <a:extLst>
              <a:ext uri="{FF2B5EF4-FFF2-40B4-BE49-F238E27FC236}">
                <a16:creationId xmlns:a16="http://schemas.microsoft.com/office/drawing/2014/main" id="{B7D6FAB0-752A-77B3-5DA3-FC0098B6AB8F}"/>
              </a:ext>
            </a:extLst>
          </p:cNvPr>
          <p:cNvSpPr txBox="1"/>
          <p:nvPr/>
        </p:nvSpPr>
        <p:spPr>
          <a:xfrm>
            <a:off x="8161145" y="1525926"/>
            <a:ext cx="1194134" cy="369332"/>
          </a:xfrm>
          <a:prstGeom prst="rect">
            <a:avLst/>
          </a:prstGeom>
          <a:noFill/>
          <a:ln>
            <a:solidFill>
              <a:schemeClr val="tx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Need</a:t>
            </a:r>
          </a:p>
        </p:txBody>
      </p:sp>
      <p:pic>
        <p:nvPicPr>
          <p:cNvPr id="2058" name="Picture 10" descr="Premium Vector | Brain icon Mental health Vector graphics">
            <a:extLst>
              <a:ext uri="{FF2B5EF4-FFF2-40B4-BE49-F238E27FC236}">
                <a16:creationId xmlns:a16="http://schemas.microsoft.com/office/drawing/2014/main" id="{330F977A-51EE-EA64-DA0F-012F86053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274" y="1988130"/>
            <a:ext cx="2113876" cy="17543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tress, anxiety, and the myth of control - Lorraine McReight">
            <a:extLst>
              <a:ext uri="{FF2B5EF4-FFF2-40B4-BE49-F238E27FC236}">
                <a16:creationId xmlns:a16="http://schemas.microsoft.com/office/drawing/2014/main" id="{51B0254E-F5C5-A95E-4BBB-6EEAEF652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837" y="2010291"/>
            <a:ext cx="1708763" cy="17087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alse Information icon PNG and SVG Vector Free Download">
            <a:extLst>
              <a:ext uri="{FF2B5EF4-FFF2-40B4-BE49-F238E27FC236}">
                <a16:creationId xmlns:a16="http://schemas.microsoft.com/office/drawing/2014/main" id="{2A94442C-798B-A8D9-D087-39EFBC839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213" y="2235326"/>
            <a:ext cx="1394533" cy="11936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A7B21C-02CE-BCE3-C0E3-7D9B9C9D6B69}"/>
              </a:ext>
            </a:extLst>
          </p:cNvPr>
          <p:cNvSpPr txBox="1"/>
          <p:nvPr/>
        </p:nvSpPr>
        <p:spPr>
          <a:xfrm>
            <a:off x="478819" y="3868824"/>
            <a:ext cx="2677811"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 2023, the number of mental health disorder in Japan reached a record high,883 cases.</a:t>
            </a:r>
          </a:p>
          <a:p>
            <a:endParaRPr lang="en-JP"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C2C46B5-2E07-650B-7683-ED88B685613C}"/>
              </a:ext>
            </a:extLst>
          </p:cNvPr>
          <p:cNvSpPr txBox="1"/>
          <p:nvPr/>
        </p:nvSpPr>
        <p:spPr>
          <a:xfrm>
            <a:off x="3704422" y="3873024"/>
            <a:ext cx="2677811"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Tr</a:t>
            </a:r>
            <a:r>
              <a:rPr lang="en-GB" b="0" i="0" u="none" strike="noStrike" dirty="0">
                <a:solidFill>
                  <a:srgbClr val="000000"/>
                </a:solidFill>
                <a:effectLst/>
                <a:latin typeface="Times New Roman" panose="02020603050405020304" pitchFamily="18" charset="0"/>
                <a:cs typeface="Times New Roman" panose="02020603050405020304" pitchFamily="18" charset="0"/>
              </a:rPr>
              <a:t>aditional methods of detecting stress often rely on self-reported measures, which can be inaccurate or delayed.</a:t>
            </a:r>
          </a:p>
        </p:txBody>
      </p:sp>
      <p:sp>
        <p:nvSpPr>
          <p:cNvPr id="9" name="TextBox 8">
            <a:extLst>
              <a:ext uri="{FF2B5EF4-FFF2-40B4-BE49-F238E27FC236}">
                <a16:creationId xmlns:a16="http://schemas.microsoft.com/office/drawing/2014/main" id="{C2FDA953-1007-AADA-9381-BDA32785075B}"/>
              </a:ext>
            </a:extLst>
          </p:cNvPr>
          <p:cNvSpPr txBox="1"/>
          <p:nvPr/>
        </p:nvSpPr>
        <p:spPr>
          <a:xfrm>
            <a:off x="7419307" y="3719054"/>
            <a:ext cx="267781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There’s a demand for real-time, objective, and non-invasive stress detection to enhance mental health support systems.</a:t>
            </a:r>
            <a:endParaRPr lang="en-JP"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B18B57-2260-7E48-F974-84F202132FF6}"/>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a:t>
            </a:r>
          </a:p>
          <a:p>
            <a:r>
              <a:rPr lang="en-JP" dirty="0">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34657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69B3-E1FE-A46E-8ECB-F79F68091782}"/>
              </a:ext>
            </a:extLst>
          </p:cNvPr>
          <p:cNvSpPr>
            <a:spLocks noGrp="1"/>
          </p:cNvSpPr>
          <p:nvPr>
            <p:ph type="title"/>
          </p:nvPr>
        </p:nvSpPr>
        <p:spPr/>
        <p:txBody>
          <a:bodyPr/>
          <a:lstStyle/>
          <a:p>
            <a:r>
              <a:rPr lang="en-GB" sz="2800" dirty="0">
                <a:effectLst/>
                <a:latin typeface="Times New Roman" panose="02020603050405020304" pitchFamily="18" charset="0"/>
                <a:cs typeface="Times New Roman" panose="02020603050405020304" pitchFamily="18" charset="0"/>
              </a:rPr>
              <a:t>References </a:t>
            </a:r>
            <a:br>
              <a:rPr lang="en-GB" dirty="0"/>
            </a:br>
            <a:endParaRPr lang="en-JP" dirty="0"/>
          </a:p>
        </p:txBody>
      </p:sp>
      <p:sp>
        <p:nvSpPr>
          <p:cNvPr id="3" name="Content Placeholder 2">
            <a:extLst>
              <a:ext uri="{FF2B5EF4-FFF2-40B4-BE49-F238E27FC236}">
                <a16:creationId xmlns:a16="http://schemas.microsoft.com/office/drawing/2014/main" id="{712DCDEE-FC40-A9B4-E09E-F39C692533CE}"/>
              </a:ext>
            </a:extLst>
          </p:cNvPr>
          <p:cNvSpPr>
            <a:spLocks noGrp="1"/>
          </p:cNvSpPr>
          <p:nvPr>
            <p:ph idx="1"/>
          </p:nvPr>
        </p:nvSpPr>
        <p:spPr>
          <a:xfrm>
            <a:off x="838200" y="1584960"/>
            <a:ext cx="10760242" cy="4592003"/>
          </a:xfrm>
        </p:spPr>
        <p:txBody>
          <a:bodyPr/>
          <a:lstStyle/>
          <a:p>
            <a:pPr marL="0" indent="0">
              <a:buNone/>
            </a:pPr>
            <a:r>
              <a:rPr lang="en-GB" sz="2000" dirty="0">
                <a:effectLst/>
                <a:latin typeface="Times New Roman" panose="02020603050405020304" pitchFamily="18" charset="0"/>
                <a:cs typeface="Times New Roman" panose="02020603050405020304" pitchFamily="18" charset="0"/>
              </a:rPr>
              <a:t>[1]  Schneeberger, Tanja, et al. ”The deep method: Towards computational </a:t>
            </a:r>
            <a:r>
              <a:rPr lang="en-GB" sz="2000" dirty="0" err="1">
                <a:effectLst/>
                <a:latin typeface="Times New Roman" panose="02020603050405020304" pitchFamily="18" charset="0"/>
                <a:cs typeface="Times New Roman" panose="02020603050405020304" pitchFamily="18" charset="0"/>
              </a:rPr>
              <a:t>modeling</a:t>
            </a:r>
            <a:r>
              <a:rPr lang="en-GB" sz="2000" dirty="0">
                <a:effectLst/>
                <a:latin typeface="Times New Roman" panose="02020603050405020304" pitchFamily="18" charset="0"/>
                <a:cs typeface="Times New Roman" panose="02020603050405020304" pitchFamily="18" charset="0"/>
              </a:rPr>
              <a:t> of the social emotion shame driven by theory, introspection, and social signals.” IEEE Transactions on Affective Computing (2023). </a:t>
            </a:r>
          </a:p>
          <a:p>
            <a:pPr marL="0" indent="0">
              <a:buNone/>
            </a:pPr>
            <a:r>
              <a:rPr lang="en-GB" sz="2000" dirty="0">
                <a:effectLst/>
                <a:latin typeface="Times New Roman" panose="02020603050405020304" pitchFamily="18" charset="0"/>
                <a:cs typeface="Times New Roman" panose="02020603050405020304" pitchFamily="18" charset="0"/>
              </a:rPr>
              <a:t>[2]  </a:t>
            </a:r>
            <a:r>
              <a:rPr lang="en-GB" sz="2000" dirty="0" err="1">
                <a:effectLst/>
                <a:latin typeface="Times New Roman" panose="02020603050405020304" pitchFamily="18" charset="0"/>
                <a:cs typeface="Times New Roman" panose="02020603050405020304" pitchFamily="18" charset="0"/>
              </a:rPr>
              <a:t>Yongsatianchot</a:t>
            </a:r>
            <a:r>
              <a:rPr lang="en-GB" sz="2000" dirty="0">
                <a:effectLst/>
                <a:latin typeface="Times New Roman" panose="02020603050405020304" pitchFamily="18" charset="0"/>
                <a:cs typeface="Times New Roman" panose="02020603050405020304" pitchFamily="18" charset="0"/>
              </a:rPr>
              <a:t>, </a:t>
            </a:r>
            <a:r>
              <a:rPr lang="en-GB" sz="2000" dirty="0" err="1">
                <a:effectLst/>
                <a:latin typeface="Times New Roman" panose="02020603050405020304" pitchFamily="18" charset="0"/>
                <a:cs typeface="Times New Roman" panose="02020603050405020304" pitchFamily="18" charset="0"/>
              </a:rPr>
              <a:t>Nutchanon</a:t>
            </a:r>
            <a:r>
              <a:rPr lang="en-GB" sz="2000" dirty="0">
                <a:effectLst/>
                <a:latin typeface="Times New Roman" panose="02020603050405020304" pitchFamily="18" charset="0"/>
                <a:cs typeface="Times New Roman" panose="02020603050405020304" pitchFamily="18" charset="0"/>
              </a:rPr>
              <a:t>, Parisa </a:t>
            </a:r>
            <a:r>
              <a:rPr lang="en-GB" sz="2000" dirty="0" err="1">
                <a:effectLst/>
                <a:latin typeface="Times New Roman" panose="02020603050405020304" pitchFamily="18" charset="0"/>
                <a:cs typeface="Times New Roman" panose="02020603050405020304" pitchFamily="18" charset="0"/>
              </a:rPr>
              <a:t>Ghanad</a:t>
            </a:r>
            <a:r>
              <a:rPr lang="en-GB" sz="2000" dirty="0">
                <a:effectLst/>
                <a:latin typeface="Times New Roman" panose="02020603050405020304" pitchFamily="18" charset="0"/>
                <a:cs typeface="Times New Roman" panose="02020603050405020304" pitchFamily="18" charset="0"/>
              </a:rPr>
              <a:t> </a:t>
            </a:r>
            <a:r>
              <a:rPr lang="en-GB" sz="2000" dirty="0" err="1">
                <a:effectLst/>
                <a:latin typeface="Times New Roman" panose="02020603050405020304" pitchFamily="18" charset="0"/>
                <a:cs typeface="Times New Roman" panose="02020603050405020304" pitchFamily="18" charset="0"/>
              </a:rPr>
              <a:t>Torshizi</a:t>
            </a:r>
            <a:r>
              <a:rPr lang="en-GB" sz="2000" dirty="0">
                <a:effectLst/>
                <a:latin typeface="Times New Roman" panose="02020603050405020304" pitchFamily="18" charset="0"/>
                <a:cs typeface="Times New Roman" panose="02020603050405020304" pitchFamily="18" charset="0"/>
              </a:rPr>
              <a:t>, and Stacy </a:t>
            </a:r>
            <a:r>
              <a:rPr lang="en-GB" sz="2000" dirty="0" err="1">
                <a:effectLst/>
                <a:latin typeface="Times New Roman" panose="02020603050405020304" pitchFamily="18" charset="0"/>
                <a:cs typeface="Times New Roman" panose="02020603050405020304" pitchFamily="18" charset="0"/>
              </a:rPr>
              <a:t>Marsella</a:t>
            </a:r>
            <a:r>
              <a:rPr lang="en-GB" sz="2000" dirty="0">
                <a:effectLst/>
                <a:latin typeface="Times New Roman" panose="02020603050405020304" pitchFamily="18" charset="0"/>
                <a:cs typeface="Times New Roman" panose="02020603050405020304" pitchFamily="18" charset="0"/>
              </a:rPr>
              <a:t>. ”Investigating large language models’ perception of emotion using appraisal theory.” 2023 11th International Conference on Affective Com- </a:t>
            </a:r>
            <a:r>
              <a:rPr lang="en-GB" sz="2000" dirty="0" err="1">
                <a:effectLst/>
                <a:latin typeface="Times New Roman" panose="02020603050405020304" pitchFamily="18" charset="0"/>
                <a:cs typeface="Times New Roman" panose="02020603050405020304" pitchFamily="18" charset="0"/>
              </a:rPr>
              <a:t>puting</a:t>
            </a:r>
            <a:r>
              <a:rPr lang="en-GB" sz="2000" dirty="0">
                <a:effectLst/>
                <a:latin typeface="Times New Roman" panose="02020603050405020304" pitchFamily="18" charset="0"/>
                <a:cs typeface="Times New Roman" panose="02020603050405020304" pitchFamily="18" charset="0"/>
              </a:rPr>
              <a:t> and Intelligent Interaction Workshops and De- </a:t>
            </a:r>
            <a:r>
              <a:rPr lang="en-GB" sz="2000" dirty="0" err="1">
                <a:effectLst/>
                <a:latin typeface="Times New Roman" panose="02020603050405020304" pitchFamily="18" charset="0"/>
                <a:cs typeface="Times New Roman" panose="02020603050405020304" pitchFamily="18" charset="0"/>
              </a:rPr>
              <a:t>mos</a:t>
            </a:r>
            <a:r>
              <a:rPr lang="en-GB" sz="2000" dirty="0">
                <a:effectLst/>
                <a:latin typeface="Times New Roman" panose="02020603050405020304" pitchFamily="18" charset="0"/>
                <a:cs typeface="Times New Roman" panose="02020603050405020304" pitchFamily="18" charset="0"/>
              </a:rPr>
              <a:t> (ACIIW). IEEE, 2023. </a:t>
            </a:r>
          </a:p>
          <a:p>
            <a:pPr marL="0" indent="0">
              <a:buNone/>
            </a:pPr>
            <a:r>
              <a:rPr lang="en-GB" sz="2000" dirty="0">
                <a:effectLst/>
                <a:latin typeface="Times New Roman" panose="02020603050405020304" pitchFamily="18" charset="0"/>
                <a:cs typeface="Times New Roman" panose="02020603050405020304" pitchFamily="18" charset="0"/>
              </a:rPr>
              <a:t>[3]  Jaiswal, </a:t>
            </a:r>
            <a:r>
              <a:rPr lang="en-GB" sz="2000" dirty="0" err="1">
                <a:effectLst/>
                <a:latin typeface="Times New Roman" panose="02020603050405020304" pitchFamily="18" charset="0"/>
                <a:cs typeface="Times New Roman" panose="02020603050405020304" pitchFamily="18" charset="0"/>
              </a:rPr>
              <a:t>Mimansa</a:t>
            </a:r>
            <a:r>
              <a:rPr lang="en-GB" sz="2000" dirty="0">
                <a:effectLst/>
                <a:latin typeface="Times New Roman" panose="02020603050405020304" pitchFamily="18" charset="0"/>
                <a:cs typeface="Times New Roman" panose="02020603050405020304" pitchFamily="18" charset="0"/>
              </a:rPr>
              <a:t>, and Cristian-Paul Bara. ”Muse: a multimodal dataset of stressed emotion.” Proceedings of the Twelfth Language Resources and Evaluation Conference. 2020. </a:t>
            </a:r>
          </a:p>
          <a:p>
            <a:pPr marL="0" indent="0">
              <a:buNone/>
            </a:pPr>
            <a:r>
              <a:rPr lang="en-GB" sz="2000" dirty="0">
                <a:effectLst/>
                <a:latin typeface="Times New Roman" panose="02020603050405020304" pitchFamily="18" charset="0"/>
                <a:cs typeface="Times New Roman" panose="02020603050405020304" pitchFamily="18" charset="0"/>
              </a:rPr>
              <a:t>[4] Sun, </a:t>
            </a:r>
            <a:r>
              <a:rPr lang="en-GB" sz="2000" dirty="0" err="1">
                <a:effectLst/>
                <a:latin typeface="Times New Roman" panose="02020603050405020304" pitchFamily="18" charset="0"/>
                <a:cs typeface="Times New Roman" panose="02020603050405020304" pitchFamily="18" charset="0"/>
              </a:rPr>
              <a:t>Congshan</a:t>
            </a:r>
            <a:r>
              <a:rPr lang="en-GB" sz="2000" dirty="0">
                <a:effectLst/>
                <a:latin typeface="Times New Roman" panose="02020603050405020304" pitchFamily="18" charset="0"/>
                <a:cs typeface="Times New Roman" panose="02020603050405020304" pitchFamily="18" charset="0"/>
              </a:rPr>
              <a:t>, Haifeng Li, and Lin Ma. ”Speech emotion recognition based on improved masking EMD and convolutional recurrent neural network.” Frontiers in Psychology 13 (2023): 1075624.</a:t>
            </a:r>
          </a:p>
          <a:p>
            <a:endParaRPr lang="en-JP" dirty="0"/>
          </a:p>
        </p:txBody>
      </p:sp>
      <p:sp>
        <p:nvSpPr>
          <p:cNvPr id="4" name="TextBox 3">
            <a:extLst>
              <a:ext uri="{FF2B5EF4-FFF2-40B4-BE49-F238E27FC236}">
                <a16:creationId xmlns:a16="http://schemas.microsoft.com/office/drawing/2014/main" id="{0B4E8958-791B-5A83-756D-5EE5A13B58A8}"/>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27</a:t>
            </a:r>
          </a:p>
        </p:txBody>
      </p:sp>
    </p:spTree>
    <p:extLst>
      <p:ext uri="{BB962C8B-B14F-4D97-AF65-F5344CB8AC3E}">
        <p14:creationId xmlns:p14="http://schemas.microsoft.com/office/powerpoint/2010/main" val="1636971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59DEC0-E854-212E-EBD9-F7E4AF3BF64B}"/>
              </a:ext>
            </a:extLst>
          </p:cNvPr>
          <p:cNvSpPr>
            <a:spLocks noGrp="1"/>
          </p:cNvSpPr>
          <p:nvPr>
            <p:ph idx="1"/>
          </p:nvPr>
        </p:nvSpPr>
        <p:spPr>
          <a:xfrm>
            <a:off x="3987800" y="2747628"/>
            <a:ext cx="3700379" cy="1113171"/>
          </a:xfrm>
        </p:spPr>
        <p:txBody>
          <a:bodyPr>
            <a:normAutofit/>
          </a:bodyPr>
          <a:lstStyle/>
          <a:p>
            <a:pPr marL="0" indent="0">
              <a:buNone/>
            </a:pPr>
            <a:r>
              <a:rPr lang="en-JP" sz="3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57266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AECDB4-8056-A38A-3CF8-0F193F9032CB}"/>
              </a:ext>
            </a:extLst>
          </p:cNvPr>
          <p:cNvSpPr>
            <a:spLocks noGrp="1"/>
          </p:cNvSpPr>
          <p:nvPr>
            <p:ph idx="1"/>
          </p:nvPr>
        </p:nvSpPr>
        <p:spPr>
          <a:xfrm>
            <a:off x="4572000" y="2638425"/>
            <a:ext cx="1943100" cy="790575"/>
          </a:xfrm>
        </p:spPr>
        <p:txBody>
          <a:bodyPr>
            <a:normAutofit fontScale="92500"/>
          </a:bodyPr>
          <a:lstStyle/>
          <a:p>
            <a:pPr marL="0" indent="0">
              <a:buNone/>
            </a:pPr>
            <a:r>
              <a:rPr lang="en-JP" sz="3600" dirty="0">
                <a:latin typeface="Times New Roman" panose="02020603050405020304" pitchFamily="18" charset="0"/>
                <a:cs typeface="Times New Roman" panose="02020603050405020304" pitchFamily="18" charset="0"/>
              </a:rPr>
              <a:t>Question?</a:t>
            </a:r>
          </a:p>
        </p:txBody>
      </p:sp>
    </p:spTree>
    <p:extLst>
      <p:ext uri="{BB962C8B-B14F-4D97-AF65-F5344CB8AC3E}">
        <p14:creationId xmlns:p14="http://schemas.microsoft.com/office/powerpoint/2010/main" val="591070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9F06-4B5A-78ED-8BEF-E59DEDB096A0}"/>
              </a:ext>
            </a:extLst>
          </p:cNvPr>
          <p:cNvSpPr>
            <a:spLocks noGrp="1"/>
          </p:cNvSpPr>
          <p:nvPr>
            <p:ph type="title"/>
          </p:nvPr>
        </p:nvSpPr>
        <p:spPr>
          <a:xfrm>
            <a:off x="207818" y="124690"/>
            <a:ext cx="11984182" cy="762001"/>
          </a:xfrm>
        </p:spPr>
        <p:txBody>
          <a:bodyPr>
            <a:normAutofit fontScale="90000"/>
          </a:bodyPr>
          <a:lstStyle/>
          <a:p>
            <a:r>
              <a:rPr lang="en-GB" sz="4400" dirty="0">
                <a:latin typeface="Times New Roman" panose="02020603050405020304" pitchFamily="18" charset="0"/>
                <a:cs typeface="Times New Roman" panose="02020603050405020304" pitchFamily="18" charset="0"/>
              </a:rPr>
              <a:t>K</a:t>
            </a:r>
            <a:r>
              <a:rPr lang="en-JP" sz="4400" dirty="0">
                <a:latin typeface="Times New Roman" panose="02020603050405020304" pitchFamily="18" charset="0"/>
                <a:cs typeface="Times New Roman" panose="02020603050405020304" pitchFamily="18" charset="0"/>
              </a:rPr>
              <a:t>ey elements</a:t>
            </a:r>
            <a:br>
              <a:rPr lang="en-JP" sz="4400" dirty="0">
                <a:latin typeface="Times New Roman" panose="02020603050405020304" pitchFamily="18" charset="0"/>
                <a:cs typeface="Times New Roman" panose="02020603050405020304" pitchFamily="18" charset="0"/>
              </a:rPr>
            </a:br>
            <a:endParaRPr lang="en-JP" dirty="0"/>
          </a:p>
        </p:txBody>
      </p:sp>
      <p:pic>
        <p:nvPicPr>
          <p:cNvPr id="4" name="Content Placeholder 3" descr="A graph on a white background&#10;&#10;Description automatically generated">
            <a:extLst>
              <a:ext uri="{FF2B5EF4-FFF2-40B4-BE49-F238E27FC236}">
                <a16:creationId xmlns:a16="http://schemas.microsoft.com/office/drawing/2014/main" id="{CFC8ABBF-B2ED-8D78-02E7-DDC63DA9267B}"/>
              </a:ext>
            </a:extLst>
          </p:cNvPr>
          <p:cNvPicPr>
            <a:picLocks noGrp="1" noChangeAspect="1"/>
          </p:cNvPicPr>
          <p:nvPr>
            <p:ph idx="1"/>
          </p:nvPr>
        </p:nvPicPr>
        <p:blipFill>
          <a:blip r:embed="rId2"/>
          <a:stretch>
            <a:fillRect/>
          </a:stretch>
        </p:blipFill>
        <p:spPr>
          <a:xfrm>
            <a:off x="8410421" y="1080654"/>
            <a:ext cx="3573049" cy="5040891"/>
          </a:xfrm>
          <a:prstGeom prst="rect">
            <a:avLst/>
          </a:prstGeom>
        </p:spPr>
      </p:pic>
      <p:sp>
        <p:nvSpPr>
          <p:cNvPr id="5" name="TextBox 4">
            <a:extLst>
              <a:ext uri="{FF2B5EF4-FFF2-40B4-BE49-F238E27FC236}">
                <a16:creationId xmlns:a16="http://schemas.microsoft.com/office/drawing/2014/main" id="{4550CF51-8236-1C48-5580-68AABCB4CAAE}"/>
              </a:ext>
            </a:extLst>
          </p:cNvPr>
          <p:cNvSpPr txBox="1"/>
          <p:nvPr/>
        </p:nvSpPr>
        <p:spPr>
          <a:xfrm>
            <a:off x="207819" y="1080654"/>
            <a:ext cx="7938654" cy="5262979"/>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Graph (Stress Level and Magnitude Over Time)</a:t>
            </a:r>
            <a:r>
              <a:rPr lang="en-GB" sz="2000" dirty="0">
                <a:latin typeface="Times New Roman" panose="02020603050405020304" pitchFamily="18" charset="0"/>
                <a:cs typeface="Times New Roman" panose="02020603050405020304" pitchFamily="18" charset="0"/>
              </a:rPr>
              <a:t> : This line graph tracks stress levels over a week, with each day labelled (Monday to Sunday) along the x-axis. The y-axis represents the stress magnitude, ranging from 3.0 to 7.0. The graph shows fluctuations in stress levels throughout the week, with visible peaks and drops.</a:t>
            </a:r>
          </a:p>
          <a:p>
            <a:r>
              <a:rPr lang="en-GB" sz="2000" b="1" dirty="0">
                <a:latin typeface="Times New Roman" panose="02020603050405020304" pitchFamily="18" charset="0"/>
                <a:cs typeface="Times New Roman" panose="02020603050405020304" pitchFamily="18" charset="0"/>
              </a:rPr>
              <a:t>Current Stress Magnitude Slider</a:t>
            </a:r>
            <a:r>
              <a:rPr lang="en-GB" sz="2000" dirty="0">
                <a:latin typeface="Times New Roman" panose="02020603050405020304" pitchFamily="18" charset="0"/>
                <a:cs typeface="Times New Roman" panose="02020603050405020304" pitchFamily="18" charset="0"/>
              </a:rPr>
              <a:t> – A slider allows users to log their current stress magnitude, which is currently set at 4/10. There’s a button labelled </a:t>
            </a:r>
            <a:r>
              <a:rPr lang="en-GB" sz="2000" b="1" dirty="0">
                <a:latin typeface="Times New Roman" panose="02020603050405020304" pitchFamily="18" charset="0"/>
                <a:cs typeface="Times New Roman" panose="02020603050405020304" pitchFamily="18" charset="0"/>
              </a:rPr>
              <a:t>“Log Current Magnitude” </a:t>
            </a:r>
            <a:r>
              <a:rPr lang="en-GB" sz="2000" dirty="0">
                <a:latin typeface="Times New Roman" panose="02020603050405020304" pitchFamily="18" charset="0"/>
                <a:cs typeface="Times New Roman" panose="02020603050405020304" pitchFamily="18" charset="0"/>
              </a:rPr>
              <a:t>to save the input.</a:t>
            </a:r>
          </a:p>
          <a:p>
            <a:r>
              <a:rPr lang="en-GB" sz="2000" b="1" dirty="0">
                <a:latin typeface="Times New Roman" panose="02020603050405020304" pitchFamily="18" charset="0"/>
                <a:cs typeface="Times New Roman" panose="02020603050405020304" pitchFamily="18" charset="0"/>
              </a:rPr>
              <a:t>Stress Log</a:t>
            </a:r>
            <a:r>
              <a:rPr lang="en-GB" sz="2000" dirty="0">
                <a:latin typeface="Times New Roman" panose="02020603050405020304" pitchFamily="18" charset="0"/>
                <a:cs typeface="Times New Roman" panose="02020603050405020304" pitchFamily="18" charset="0"/>
              </a:rPr>
              <a:t> : A text box is provided for users to describe their feelings or the causes of stress. There's a button to “Add Log Entry” below the text box.</a:t>
            </a:r>
          </a:p>
          <a:p>
            <a:r>
              <a:rPr lang="en-GB" sz="2000" b="1" dirty="0">
                <a:latin typeface="Times New Roman" panose="02020603050405020304" pitchFamily="18" charset="0"/>
                <a:cs typeface="Times New Roman" panose="02020603050405020304" pitchFamily="18" charset="0"/>
              </a:rPr>
              <a:t>Log History</a:t>
            </a:r>
            <a:r>
              <a:rPr lang="en-GB" sz="2000" dirty="0">
                <a:latin typeface="Times New Roman" panose="02020603050405020304" pitchFamily="18" charset="0"/>
                <a:cs typeface="Times New Roman" panose="02020603050405020304" pitchFamily="18" charset="0"/>
              </a:rPr>
              <a:t> – This section is presumably where previously entered stress logs are stored, but no data is currently visible.</a:t>
            </a:r>
          </a:p>
          <a:p>
            <a:r>
              <a:rPr lang="en-GB" sz="2000" b="1" dirty="0">
                <a:latin typeface="Times New Roman" panose="02020603050405020304" pitchFamily="18" charset="0"/>
                <a:cs typeface="Times New Roman" panose="02020603050405020304" pitchFamily="18" charset="0"/>
              </a:rPr>
              <a:t>Voice Analysis Section</a:t>
            </a:r>
            <a:r>
              <a:rPr lang="en-GB" sz="2000" dirty="0">
                <a:latin typeface="Times New Roman" panose="02020603050405020304" pitchFamily="18" charset="0"/>
                <a:cs typeface="Times New Roman" panose="02020603050405020304" pitchFamily="18" charset="0"/>
              </a:rPr>
              <a:t> : This section appears to allow voice recordings for analysis. It includes a “Start Recording” button, likely to initiate a voice-based stress analysis feature.</a:t>
            </a:r>
          </a:p>
          <a:p>
            <a:endParaRPr lang="en-JP" dirty="0"/>
          </a:p>
          <a:p>
            <a:endParaRPr lang="en-JP" dirty="0"/>
          </a:p>
        </p:txBody>
      </p:sp>
      <p:sp>
        <p:nvSpPr>
          <p:cNvPr id="3" name="TextBox 2">
            <a:extLst>
              <a:ext uri="{FF2B5EF4-FFF2-40B4-BE49-F238E27FC236}">
                <a16:creationId xmlns:a16="http://schemas.microsoft.com/office/drawing/2014/main" id="{C4F65D0F-32EC-2DB2-167C-6F1039AC13FF}"/>
              </a:ext>
            </a:extLst>
          </p:cNvPr>
          <p:cNvSpPr txBox="1"/>
          <p:nvPr/>
        </p:nvSpPr>
        <p:spPr>
          <a:xfrm>
            <a:off x="11487461" y="6375668"/>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18</a:t>
            </a:r>
          </a:p>
        </p:txBody>
      </p:sp>
    </p:spTree>
    <p:extLst>
      <p:ext uri="{BB962C8B-B14F-4D97-AF65-F5344CB8AC3E}">
        <p14:creationId xmlns:p14="http://schemas.microsoft.com/office/powerpoint/2010/main" val="1689109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66B1-CFE8-61CD-394A-72B3F61E8C2B}"/>
              </a:ext>
            </a:extLst>
          </p:cNvPr>
          <p:cNvSpPr>
            <a:spLocks noGrp="1"/>
          </p:cNvSpPr>
          <p:nvPr>
            <p:ph type="title"/>
          </p:nvPr>
        </p:nvSpPr>
        <p:spPr>
          <a:xfrm>
            <a:off x="838200" y="365126"/>
            <a:ext cx="10515600" cy="618548"/>
          </a:xfrm>
        </p:spPr>
        <p:txBody>
          <a:bodyPr>
            <a:normAutofit fontScale="90000"/>
          </a:bodyPr>
          <a:lstStyle/>
          <a:p>
            <a:r>
              <a:rPr lang="en-JP" dirty="0">
                <a:latin typeface="Times New Roman" panose="02020603050405020304" pitchFamily="18" charset="0"/>
                <a:cs typeface="Times New Roman" panose="02020603050405020304" pitchFamily="18" charset="0"/>
              </a:rPr>
              <a:t>Voice feature analysis method</a:t>
            </a:r>
          </a:p>
        </p:txBody>
      </p:sp>
      <p:sp>
        <p:nvSpPr>
          <p:cNvPr id="3" name="Content Placeholder 2">
            <a:extLst>
              <a:ext uri="{FF2B5EF4-FFF2-40B4-BE49-F238E27FC236}">
                <a16:creationId xmlns:a16="http://schemas.microsoft.com/office/drawing/2014/main" id="{5CEFF01F-82F5-B5CF-8324-13AE6A04773E}"/>
              </a:ext>
            </a:extLst>
          </p:cNvPr>
          <p:cNvSpPr>
            <a:spLocks noGrp="1"/>
          </p:cNvSpPr>
          <p:nvPr>
            <p:ph idx="1"/>
          </p:nvPr>
        </p:nvSpPr>
        <p:spPr>
          <a:xfrm>
            <a:off x="838200" y="1177636"/>
            <a:ext cx="10515600" cy="5315238"/>
          </a:xfrm>
        </p:spPr>
        <p:txBody>
          <a:bodyPr/>
          <a:lstStyle/>
          <a:p>
            <a:pPr marL="0" indent="0">
              <a:buNone/>
            </a:pPr>
            <a:r>
              <a:rPr lang="en-GB" b="1" dirty="0">
                <a:latin typeface="Times New Roman" panose="02020603050405020304" pitchFamily="18" charset="0"/>
                <a:cs typeface="Times New Roman" panose="02020603050405020304" pitchFamily="18" charset="0"/>
              </a:rPr>
              <a:t>Prosodic Analysis</a:t>
            </a:r>
            <a:r>
              <a:rPr lang="en-GB" dirty="0">
                <a:latin typeface="Times New Roman" panose="02020603050405020304" pitchFamily="18" charset="0"/>
                <a:cs typeface="Times New Roman" panose="02020603050405020304" pitchFamily="18" charset="0"/>
              </a:rPr>
              <a:t>: Pitch, loudness, rhythm, and intonation (highly useful for stress detection).</a:t>
            </a:r>
          </a:p>
          <a:p>
            <a:pPr marL="0" indent="0">
              <a:buNone/>
            </a:pPr>
            <a:r>
              <a:rPr lang="en-GB" b="1" dirty="0">
                <a:latin typeface="Times New Roman" panose="02020603050405020304" pitchFamily="18" charset="0"/>
                <a:cs typeface="Times New Roman" panose="02020603050405020304" pitchFamily="18" charset="0"/>
              </a:rPr>
              <a:t>Spectral Analysis</a:t>
            </a:r>
            <a:r>
              <a:rPr lang="en-GB" dirty="0">
                <a:latin typeface="Times New Roman" panose="02020603050405020304" pitchFamily="18" charset="0"/>
                <a:cs typeface="Times New Roman" panose="02020603050405020304" pitchFamily="18" charset="0"/>
              </a:rPr>
              <a:t>: MFCCs, formants, and frequency content.</a:t>
            </a:r>
          </a:p>
          <a:p>
            <a:pPr marL="0" indent="0">
              <a:buNone/>
            </a:pPr>
            <a:r>
              <a:rPr lang="en-GB" b="1" dirty="0">
                <a:latin typeface="Times New Roman" panose="02020603050405020304" pitchFamily="18" charset="0"/>
                <a:cs typeface="Times New Roman" panose="02020603050405020304" pitchFamily="18" charset="0"/>
              </a:rPr>
              <a:t>Time-Domain Analysis</a:t>
            </a:r>
            <a:r>
              <a:rPr lang="en-GB" dirty="0">
                <a:latin typeface="Times New Roman" panose="02020603050405020304" pitchFamily="18" charset="0"/>
                <a:cs typeface="Times New Roman" panose="02020603050405020304" pitchFamily="18" charset="0"/>
              </a:rPr>
              <a:t>: Amplitude, energy, and zero crossing rate.</a:t>
            </a:r>
          </a:p>
          <a:p>
            <a:pPr marL="0" indent="0">
              <a:buNone/>
            </a:pPr>
            <a:r>
              <a:rPr lang="en-GB" b="1" dirty="0">
                <a:latin typeface="Times New Roman" panose="02020603050405020304" pitchFamily="18" charset="0"/>
                <a:cs typeface="Times New Roman" panose="02020603050405020304" pitchFamily="18" charset="0"/>
              </a:rPr>
              <a:t>Voice Quality Analysis</a:t>
            </a:r>
            <a:r>
              <a:rPr lang="en-GB" dirty="0">
                <a:latin typeface="Times New Roman" panose="02020603050405020304" pitchFamily="18" charset="0"/>
                <a:cs typeface="Times New Roman" panose="02020603050405020304" pitchFamily="18" charset="0"/>
              </a:rPr>
              <a:t>: Jitter, shimmer, and HNR.</a:t>
            </a:r>
          </a:p>
          <a:p>
            <a:pPr marL="0" indent="0">
              <a:buNone/>
            </a:pPr>
            <a:r>
              <a:rPr lang="en-GB" b="1" dirty="0">
                <a:latin typeface="Times New Roman" panose="02020603050405020304" pitchFamily="18" charset="0"/>
                <a:cs typeface="Times New Roman" panose="02020603050405020304" pitchFamily="18" charset="0"/>
              </a:rPr>
              <a:t>Formant Analysis</a:t>
            </a:r>
            <a:r>
              <a:rPr lang="en-GB" dirty="0">
                <a:latin typeface="Times New Roman" panose="02020603050405020304" pitchFamily="18" charset="0"/>
                <a:cs typeface="Times New Roman" panose="02020603050405020304" pitchFamily="18" charset="0"/>
              </a:rPr>
              <a:t>: Formant shifts related to vocal tension.</a:t>
            </a:r>
          </a:p>
        </p:txBody>
      </p:sp>
      <p:sp>
        <p:nvSpPr>
          <p:cNvPr id="4" name="TextBox 3">
            <a:extLst>
              <a:ext uri="{FF2B5EF4-FFF2-40B4-BE49-F238E27FC236}">
                <a16:creationId xmlns:a16="http://schemas.microsoft.com/office/drawing/2014/main" id="{6407C6D1-C176-8CED-3F81-D9DDD5188E32}"/>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20</a:t>
            </a:r>
            <a:endParaRPr lang="en-JP" dirty="0"/>
          </a:p>
        </p:txBody>
      </p:sp>
    </p:spTree>
    <p:extLst>
      <p:ext uri="{BB962C8B-B14F-4D97-AF65-F5344CB8AC3E}">
        <p14:creationId xmlns:p14="http://schemas.microsoft.com/office/powerpoint/2010/main" val="1511104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1DE2-8114-5436-7D77-9FA999913583}"/>
              </a:ext>
            </a:extLst>
          </p:cNvPr>
          <p:cNvSpPr>
            <a:spLocks noGrp="1"/>
          </p:cNvSpPr>
          <p:nvPr>
            <p:ph type="title"/>
          </p:nvPr>
        </p:nvSpPr>
        <p:spPr>
          <a:xfrm>
            <a:off x="838200" y="365126"/>
            <a:ext cx="10515600" cy="884126"/>
          </a:xfrm>
        </p:spPr>
        <p:txBody>
          <a:bodyPr/>
          <a:lstStyle/>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ome stress visualization technique</a:t>
            </a:r>
            <a:endParaRPr lang="en-JP" dirty="0"/>
          </a:p>
        </p:txBody>
      </p:sp>
      <p:sp>
        <p:nvSpPr>
          <p:cNvPr id="3" name="Content Placeholder 2">
            <a:extLst>
              <a:ext uri="{FF2B5EF4-FFF2-40B4-BE49-F238E27FC236}">
                <a16:creationId xmlns:a16="http://schemas.microsoft.com/office/drawing/2014/main" id="{3C4C2FE4-2EE2-94F5-7953-E05D7ADB093A}"/>
              </a:ext>
            </a:extLst>
          </p:cNvPr>
          <p:cNvSpPr>
            <a:spLocks noGrp="1"/>
          </p:cNvSpPr>
          <p:nvPr>
            <p:ph idx="1"/>
          </p:nvPr>
        </p:nvSpPr>
        <p:spPr>
          <a:xfrm>
            <a:off x="838200" y="1532586"/>
            <a:ext cx="10515600" cy="4644377"/>
          </a:xfrm>
        </p:spPr>
        <p:txBody>
          <a:bodyPr>
            <a:normAutofit fontScale="92500"/>
          </a:bodyPr>
          <a:lstStyle/>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Waveform Visualization</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Displays the amplitude of the voice signal over time.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Pitch Contour Visualization</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Shows how the pitch varies over time.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Spectrogram Visualization</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A visual representation of the voice's frequency content over time.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Energy Intensity Visualization</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Shows how the loudness (energy) changes in the voice.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Jitter and Shimmer Plots</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Visualizes variability in pitch and amplitude.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Emotion Flow</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Tracks changes in emotional states, such as stress or calmness, over time.</a:t>
            </a:r>
          </a:p>
          <a:p>
            <a:pPr algn="l">
              <a:buFont typeface="Arial" panose="020B0604020202020204" pitchFamily="34" charset="0"/>
              <a:buChar char="•"/>
            </a:pPr>
            <a:r>
              <a:rPr lang="en-GB" sz="2600" b="1" i="0" u="none" strike="noStrike" dirty="0">
                <a:solidFill>
                  <a:srgbClr val="000000"/>
                </a:solidFill>
                <a:effectLst/>
                <a:latin typeface="Times New Roman" panose="02020603050405020304" pitchFamily="18" charset="0"/>
                <a:cs typeface="Times New Roman" panose="02020603050405020304" pitchFamily="18" charset="0"/>
              </a:rPr>
              <a:t>Radar Chart</a:t>
            </a:r>
            <a:r>
              <a:rPr lang="en-GB" sz="2600" b="0" i="0" u="none" strike="noStrike" dirty="0">
                <a:solidFill>
                  <a:srgbClr val="000000"/>
                </a:solidFill>
                <a:effectLst/>
                <a:latin typeface="Times New Roman" panose="02020603050405020304" pitchFamily="18" charset="0"/>
                <a:cs typeface="Times New Roman" panose="02020603050405020304" pitchFamily="18" charset="0"/>
              </a:rPr>
              <a:t>: Plots multiple voice features (pitch, jitter, shimmer) on different axes to show stress levels.</a:t>
            </a:r>
          </a:p>
          <a:p>
            <a:endParaRPr lang="en-JP" dirty="0"/>
          </a:p>
        </p:txBody>
      </p:sp>
      <p:sp>
        <p:nvSpPr>
          <p:cNvPr id="4" name="TextBox 3">
            <a:extLst>
              <a:ext uri="{FF2B5EF4-FFF2-40B4-BE49-F238E27FC236}">
                <a16:creationId xmlns:a16="http://schemas.microsoft.com/office/drawing/2014/main" id="{6D735303-2B3E-FEC0-B427-81755F802B10}"/>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20</a:t>
            </a:r>
          </a:p>
        </p:txBody>
      </p:sp>
    </p:spTree>
    <p:extLst>
      <p:ext uri="{BB962C8B-B14F-4D97-AF65-F5344CB8AC3E}">
        <p14:creationId xmlns:p14="http://schemas.microsoft.com/office/powerpoint/2010/main" val="133691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7D6-5FF8-B5CD-EBC6-B7089710B675}"/>
              </a:ext>
            </a:extLst>
          </p:cNvPr>
          <p:cNvSpPr>
            <a:spLocks noGrp="1"/>
          </p:cNvSpPr>
          <p:nvPr>
            <p:ph type="title"/>
          </p:nvPr>
        </p:nvSpPr>
        <p:spPr/>
        <p:txBody>
          <a:bodyPr/>
          <a:lstStyle/>
          <a:p>
            <a:r>
              <a:rPr lang="en-JP" dirty="0">
                <a:latin typeface="Times New Roman" panose="02020603050405020304" pitchFamily="18" charset="0"/>
                <a:cs typeface="Times New Roman" panose="02020603050405020304" pitchFamily="18" charset="0"/>
              </a:rPr>
              <a:t>Voice feature </a:t>
            </a:r>
          </a:p>
        </p:txBody>
      </p:sp>
      <p:sp>
        <p:nvSpPr>
          <p:cNvPr id="3" name="Content Placeholder 2">
            <a:extLst>
              <a:ext uri="{FF2B5EF4-FFF2-40B4-BE49-F238E27FC236}">
                <a16:creationId xmlns:a16="http://schemas.microsoft.com/office/drawing/2014/main" id="{C35250D7-191C-DE15-8045-7AE1D2BEAA03}"/>
              </a:ext>
            </a:extLst>
          </p:cNvPr>
          <p:cNvSpPr>
            <a:spLocks noGrp="1"/>
          </p:cNvSpPr>
          <p:nvPr>
            <p:ph idx="1"/>
          </p:nvPr>
        </p:nvSpPr>
        <p:spPr/>
        <p:txBody>
          <a:bodyPr/>
          <a:lstStyle/>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Pitch</a:t>
            </a:r>
            <a:r>
              <a:rPr lang="en-GB" b="0" i="0" u="none" strike="noStrike" dirty="0">
                <a:solidFill>
                  <a:srgbClr val="000000"/>
                </a:solidFill>
                <a:effectLst/>
                <a:latin typeface="Times New Roman" panose="02020603050405020304" pitchFamily="18" charset="0"/>
                <a:cs typeface="Times New Roman" panose="02020603050405020304" pitchFamily="18" charset="0"/>
              </a:rPr>
              <a:t>: The fundamental frequency of the voice (F0).</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Jitter</a:t>
            </a:r>
            <a:r>
              <a:rPr lang="en-GB" b="0" i="0" u="none" strike="noStrike" dirty="0">
                <a:solidFill>
                  <a:srgbClr val="000000"/>
                </a:solidFill>
                <a:effectLst/>
                <a:latin typeface="Times New Roman" panose="02020603050405020304" pitchFamily="18" charset="0"/>
                <a:cs typeface="Times New Roman" panose="02020603050405020304" pitchFamily="18" charset="0"/>
              </a:rPr>
              <a:t>: Variability in pitch over time.</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Shimmer</a:t>
            </a:r>
            <a:r>
              <a:rPr lang="en-GB" b="0" i="0" u="none" strike="noStrike" dirty="0">
                <a:solidFill>
                  <a:srgbClr val="000000"/>
                </a:solidFill>
                <a:effectLst/>
                <a:latin typeface="Times New Roman" panose="02020603050405020304" pitchFamily="18" charset="0"/>
                <a:cs typeface="Times New Roman" panose="02020603050405020304" pitchFamily="18" charset="0"/>
              </a:rPr>
              <a:t>: Variability in amplitude over time.</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Energy</a:t>
            </a:r>
            <a:r>
              <a:rPr lang="en-GB" b="0" i="0" u="none" strike="noStrike" dirty="0">
                <a:solidFill>
                  <a:srgbClr val="000000"/>
                </a:solidFill>
                <a:effectLst/>
                <a:latin typeface="Times New Roman" panose="02020603050405020304" pitchFamily="18" charset="0"/>
                <a:cs typeface="Times New Roman" panose="02020603050405020304" pitchFamily="18" charset="0"/>
              </a:rPr>
              <a:t>: Overall loudness of the voice.</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Spectral Features</a:t>
            </a:r>
            <a:r>
              <a:rPr lang="en-GB" b="0" i="0" u="none" strike="noStrike" dirty="0">
                <a:solidFill>
                  <a:srgbClr val="000000"/>
                </a:solidFill>
                <a:effectLst/>
                <a:latin typeface="Times New Roman" panose="02020603050405020304" pitchFamily="18" charset="0"/>
                <a:cs typeface="Times New Roman" panose="02020603050405020304" pitchFamily="18" charset="0"/>
              </a:rPr>
              <a:t>: Frequency distribution in the voice signal.</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Speech Rate</a:t>
            </a:r>
            <a:r>
              <a:rPr lang="en-GB" b="0" i="0" u="none" strike="noStrike" dirty="0">
                <a:solidFill>
                  <a:srgbClr val="000000"/>
                </a:solidFill>
                <a:effectLst/>
                <a:latin typeface="Times New Roman" panose="02020603050405020304" pitchFamily="18" charset="0"/>
                <a:cs typeface="Times New Roman" panose="02020603050405020304" pitchFamily="18" charset="0"/>
              </a:rPr>
              <a:t>: The speed at which the person is speaking.</a:t>
            </a:r>
          </a:p>
          <a:p>
            <a:pPr algn="l">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Formants</a:t>
            </a:r>
            <a:r>
              <a:rPr lang="en-GB" b="0" i="0" u="none" strike="noStrike" dirty="0">
                <a:solidFill>
                  <a:srgbClr val="000000"/>
                </a:solidFill>
                <a:effectLst/>
                <a:latin typeface="Times New Roman" panose="02020603050405020304" pitchFamily="18" charset="0"/>
                <a:cs typeface="Times New Roman" panose="02020603050405020304" pitchFamily="18" charset="0"/>
              </a:rPr>
              <a:t>: Resonant frequencies of the vocal tract</a:t>
            </a:r>
          </a:p>
          <a:p>
            <a:endParaRPr lang="en-JP" dirty="0"/>
          </a:p>
        </p:txBody>
      </p:sp>
    </p:spTree>
    <p:extLst>
      <p:ext uri="{BB962C8B-B14F-4D97-AF65-F5344CB8AC3E}">
        <p14:creationId xmlns:p14="http://schemas.microsoft.com/office/powerpoint/2010/main" val="2919966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002C4-481F-F76A-49B4-9D6805C5B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BA7F0-67D9-0395-222B-452AB16D7D3A}"/>
              </a:ext>
            </a:extLst>
          </p:cNvPr>
          <p:cNvSpPr>
            <a:spLocks noGrp="1"/>
          </p:cNvSpPr>
          <p:nvPr>
            <p:ph type="title"/>
          </p:nvPr>
        </p:nvSpPr>
        <p:spPr>
          <a:xfrm>
            <a:off x="348803" y="79960"/>
            <a:ext cx="10515600" cy="798657"/>
          </a:xfrm>
        </p:spPr>
        <p:txBody>
          <a:bodyPr/>
          <a:lstStyle/>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tress radar(spider plot)</a:t>
            </a:r>
          </a:p>
        </p:txBody>
      </p:sp>
      <p:pic>
        <p:nvPicPr>
          <p:cNvPr id="4" name="Content Placeholder 3">
            <a:extLst>
              <a:ext uri="{FF2B5EF4-FFF2-40B4-BE49-F238E27FC236}">
                <a16:creationId xmlns:a16="http://schemas.microsoft.com/office/drawing/2014/main" id="{8B6A332C-6DDF-BE47-2260-E0DF13E06CF7}"/>
              </a:ext>
            </a:extLst>
          </p:cNvPr>
          <p:cNvPicPr>
            <a:picLocks noGrp="1" noChangeAspect="1"/>
          </p:cNvPicPr>
          <p:nvPr>
            <p:ph idx="1"/>
          </p:nvPr>
        </p:nvPicPr>
        <p:blipFill>
          <a:blip r:embed="rId2"/>
          <a:stretch>
            <a:fillRect/>
          </a:stretch>
        </p:blipFill>
        <p:spPr>
          <a:xfrm>
            <a:off x="8796270" y="1468726"/>
            <a:ext cx="3395730" cy="4902200"/>
          </a:xfrm>
          <a:prstGeom prst="rect">
            <a:avLst/>
          </a:prstGeom>
        </p:spPr>
      </p:pic>
      <p:pic>
        <p:nvPicPr>
          <p:cNvPr id="5" name="Picture 4">
            <a:extLst>
              <a:ext uri="{FF2B5EF4-FFF2-40B4-BE49-F238E27FC236}">
                <a16:creationId xmlns:a16="http://schemas.microsoft.com/office/drawing/2014/main" id="{03CFF956-0523-1854-8233-87626A09079B}"/>
              </a:ext>
            </a:extLst>
          </p:cNvPr>
          <p:cNvPicPr>
            <a:picLocks noChangeAspect="1"/>
          </p:cNvPicPr>
          <p:nvPr/>
        </p:nvPicPr>
        <p:blipFill>
          <a:blip r:embed="rId3"/>
          <a:stretch>
            <a:fillRect/>
          </a:stretch>
        </p:blipFill>
        <p:spPr>
          <a:xfrm>
            <a:off x="3179618" y="1265814"/>
            <a:ext cx="5832763" cy="5308024"/>
          </a:xfrm>
          <a:prstGeom prst="rect">
            <a:avLst/>
          </a:prstGeom>
        </p:spPr>
      </p:pic>
      <p:sp>
        <p:nvSpPr>
          <p:cNvPr id="6" name="TextBox 5">
            <a:extLst>
              <a:ext uri="{FF2B5EF4-FFF2-40B4-BE49-F238E27FC236}">
                <a16:creationId xmlns:a16="http://schemas.microsoft.com/office/drawing/2014/main" id="{DEE817E9-64C0-24B2-7622-325BE8148D0E}"/>
              </a:ext>
            </a:extLst>
          </p:cNvPr>
          <p:cNvSpPr txBox="1"/>
          <p:nvPr/>
        </p:nvSpPr>
        <p:spPr>
          <a:xfrm>
            <a:off x="249382" y="2665124"/>
            <a:ext cx="2930236" cy="2308324"/>
          </a:xfrm>
          <a:prstGeom prst="rect">
            <a:avLst/>
          </a:prstGeom>
          <a:noFill/>
        </p:spPr>
        <p:txBody>
          <a:bodyPr wrap="square">
            <a:spAutoFit/>
          </a:bodyPr>
          <a:lstStyle/>
          <a:p>
            <a:r>
              <a:rPr lang="en-GB" b="0" i="0" u="none" strike="noStrike" dirty="0">
                <a:solidFill>
                  <a:srgbClr val="000000"/>
                </a:solidFill>
                <a:effectLst/>
                <a:latin typeface="Times New Roman" panose="02020603050405020304" pitchFamily="18" charset="0"/>
                <a:cs typeface="Times New Roman" panose="02020603050405020304" pitchFamily="18" charset="0"/>
              </a:rPr>
              <a:t> various stress-related vocal features and plot them on different axes of the radar chart. The more the chart expands outward (towards the high values for each feature), the higher the stress level.</a:t>
            </a:r>
            <a:endParaRPr lang="en-JP"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438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15AD-9C65-10ED-27B5-C3F0F1181555}"/>
              </a:ext>
            </a:extLst>
          </p:cNvPr>
          <p:cNvSpPr>
            <a:spLocks noGrp="1"/>
          </p:cNvSpPr>
          <p:nvPr>
            <p:ph type="title"/>
          </p:nvPr>
        </p:nvSpPr>
        <p:spPr/>
        <p:txBody>
          <a:bodyPr/>
          <a:lstStyle/>
          <a:p>
            <a:r>
              <a:rPr lang="en-JP" dirty="0">
                <a:latin typeface="Times New Roman" panose="02020603050405020304" pitchFamily="18" charset="0"/>
                <a:cs typeface="Times New Roman" panose="02020603050405020304" pitchFamily="18" charset="0"/>
              </a:rPr>
              <a:t>Prosdy signal for stress visualization</a:t>
            </a:r>
          </a:p>
        </p:txBody>
      </p:sp>
      <p:sp>
        <p:nvSpPr>
          <p:cNvPr id="3" name="Content Placeholder 2">
            <a:extLst>
              <a:ext uri="{FF2B5EF4-FFF2-40B4-BE49-F238E27FC236}">
                <a16:creationId xmlns:a16="http://schemas.microsoft.com/office/drawing/2014/main" id="{CC89F51C-6129-FE78-8CD7-BA57F8032007}"/>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P</a:t>
            </a:r>
            <a:r>
              <a:rPr lang="en-JP" dirty="0">
                <a:latin typeface="Times New Roman" panose="02020603050405020304" pitchFamily="18" charset="0"/>
                <a:cs typeface="Times New Roman" panose="02020603050405020304" pitchFamily="18" charset="0"/>
              </a:rPr>
              <a:t>itch</a:t>
            </a:r>
          </a:p>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peech rate</a:t>
            </a:r>
          </a:p>
          <a:p>
            <a:r>
              <a:rPr lang="en-GB" dirty="0">
                <a:latin typeface="Times New Roman" panose="02020603050405020304" pitchFamily="18" charset="0"/>
                <a:cs typeface="Times New Roman" panose="02020603050405020304" pitchFamily="18" charset="0"/>
              </a:rPr>
              <a:t>Intensity </a:t>
            </a:r>
            <a:r>
              <a:rPr lang="en-JP" dirty="0">
                <a:latin typeface="Times New Roman" panose="02020603050405020304" pitchFamily="18" charset="0"/>
                <a:cs typeface="Times New Roman" panose="02020603050405020304" pitchFamily="18" charset="0"/>
              </a:rPr>
              <a:t>(loudness)</a:t>
            </a:r>
          </a:p>
          <a:p>
            <a:r>
              <a:rPr lang="en-GB" dirty="0">
                <a:latin typeface="Times New Roman" panose="02020603050405020304" pitchFamily="18" charset="0"/>
                <a:cs typeface="Times New Roman" panose="02020603050405020304" pitchFamily="18" charset="0"/>
              </a:rPr>
              <a:t>Shimmer and voice  J</a:t>
            </a:r>
            <a:r>
              <a:rPr lang="en-JP" dirty="0">
                <a:latin typeface="Times New Roman" panose="02020603050405020304" pitchFamily="18" charset="0"/>
                <a:cs typeface="Times New Roman" panose="02020603050405020304" pitchFamily="18" charset="0"/>
              </a:rPr>
              <a:t>itter</a:t>
            </a:r>
          </a:p>
          <a:p>
            <a:r>
              <a:rPr lang="en-GB" dirty="0">
                <a:latin typeface="Times New Roman" panose="02020603050405020304" pitchFamily="18" charset="0"/>
                <a:cs typeface="Times New Roman" panose="02020603050405020304" pitchFamily="18" charset="0"/>
              </a:rPr>
              <a:t>P</a:t>
            </a:r>
            <a:r>
              <a:rPr lang="en-JP" dirty="0">
                <a:latin typeface="Times New Roman" panose="02020603050405020304" pitchFamily="18" charset="0"/>
                <a:cs typeface="Times New Roman" panose="02020603050405020304" pitchFamily="18" charset="0"/>
              </a:rPr>
              <a:t>ause and hesitations</a:t>
            </a:r>
          </a:p>
          <a:p>
            <a:r>
              <a:rPr lang="en-GB" dirty="0">
                <a:latin typeface="Times New Roman" panose="02020603050405020304" pitchFamily="18" charset="0"/>
                <a:cs typeface="Times New Roman" panose="02020603050405020304" pitchFamily="18" charset="0"/>
              </a:rPr>
              <a:t>F</a:t>
            </a:r>
            <a:r>
              <a:rPr lang="en-JP" dirty="0">
                <a:latin typeface="Times New Roman" panose="02020603050405020304" pitchFamily="18" charset="0"/>
                <a:cs typeface="Times New Roman" panose="02020603050405020304" pitchFamily="18" charset="0"/>
              </a:rPr>
              <a:t>ormants frequencies</a:t>
            </a:r>
          </a:p>
          <a:p>
            <a:endParaRPr lang="en-JP" dirty="0"/>
          </a:p>
        </p:txBody>
      </p:sp>
    </p:spTree>
    <p:extLst>
      <p:ext uri="{BB962C8B-B14F-4D97-AF65-F5344CB8AC3E}">
        <p14:creationId xmlns:p14="http://schemas.microsoft.com/office/powerpoint/2010/main" val="2705119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0B0B-4296-6A5C-38DE-83C63AA4855D}"/>
              </a:ext>
            </a:extLst>
          </p:cNvPr>
          <p:cNvSpPr>
            <a:spLocks noGrp="1"/>
          </p:cNvSpPr>
          <p:nvPr>
            <p:ph type="title"/>
          </p:nvPr>
        </p:nvSpPr>
        <p:spPr>
          <a:xfrm>
            <a:off x="838200" y="365125"/>
            <a:ext cx="10515600" cy="701675"/>
          </a:xfrm>
        </p:spPr>
        <p:txBody>
          <a:bodyPr/>
          <a:lstStyle/>
          <a:p>
            <a:r>
              <a:rPr lang="en-GB" dirty="0">
                <a:latin typeface="Times New Roman" panose="02020603050405020304" pitchFamily="18" charset="0"/>
                <a:cs typeface="Times New Roman" panose="02020603050405020304" pitchFamily="18" charset="0"/>
              </a:rPr>
              <a:t>E</a:t>
            </a:r>
            <a:r>
              <a:rPr lang="en-JP" dirty="0">
                <a:latin typeface="Times New Roman" panose="02020603050405020304" pitchFamily="18" charset="0"/>
                <a:cs typeface="Times New Roman" panose="02020603050405020304" pitchFamily="18" charset="0"/>
              </a:rPr>
              <a:t>xample of workflow</a:t>
            </a:r>
          </a:p>
        </p:txBody>
      </p:sp>
      <p:pic>
        <p:nvPicPr>
          <p:cNvPr id="2050" name="Picture 2" descr="Person speak icon, man voice. Voice control and recognition ...">
            <a:extLst>
              <a:ext uri="{FF2B5EF4-FFF2-40B4-BE49-F238E27FC236}">
                <a16:creationId xmlns:a16="http://schemas.microsoft.com/office/drawing/2014/main" id="{95E333DE-18E7-01B6-C403-5D0CAFC9F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45" y="2850364"/>
            <a:ext cx="1500493" cy="1500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91D833-33CC-B268-CAFB-D17DB98C0DEC}"/>
              </a:ext>
            </a:extLst>
          </p:cNvPr>
          <p:cNvSpPr txBox="1"/>
          <p:nvPr/>
        </p:nvSpPr>
        <p:spPr>
          <a:xfrm>
            <a:off x="387241" y="4350857"/>
            <a:ext cx="1385455" cy="369332"/>
          </a:xfrm>
          <a:prstGeom prst="rect">
            <a:avLst/>
          </a:prstGeom>
          <a:noFill/>
        </p:spPr>
        <p:txBody>
          <a:bodyPr wrap="square">
            <a:sp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User speaks </a:t>
            </a:r>
            <a:endParaRPr lang="en-JP" dirty="0"/>
          </a:p>
        </p:txBody>
      </p:sp>
      <p:pic>
        <p:nvPicPr>
          <p:cNvPr id="2052" name="Picture 4" descr="Voice recognition - Free electronics icons">
            <a:extLst>
              <a:ext uri="{FF2B5EF4-FFF2-40B4-BE49-F238E27FC236}">
                <a16:creationId xmlns:a16="http://schemas.microsoft.com/office/drawing/2014/main" id="{9CC6030D-5FED-5996-F21A-8AE7AF68E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5935" y="3239526"/>
            <a:ext cx="1553826" cy="722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3514E4-7E56-05DE-A9F7-F7FE137D86F9}"/>
              </a:ext>
            </a:extLst>
          </p:cNvPr>
          <p:cNvSpPr txBox="1"/>
          <p:nvPr/>
        </p:nvSpPr>
        <p:spPr>
          <a:xfrm>
            <a:off x="2286000" y="4073858"/>
            <a:ext cx="2008909" cy="923330"/>
          </a:xfrm>
          <a:prstGeom prst="rect">
            <a:avLst/>
          </a:prstGeom>
          <a:noFill/>
        </p:spPr>
        <p:txBody>
          <a:bodyPr wrap="square">
            <a:sp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Voice is </a:t>
            </a:r>
            <a:r>
              <a:rPr lang="en-GB" i="0" u="none" strike="noStrike" dirty="0" err="1">
                <a:solidFill>
                  <a:srgbClr val="000000"/>
                </a:solidFill>
                <a:effectLst/>
                <a:latin typeface="Times New Roman" panose="02020603050405020304" pitchFamily="18" charset="0"/>
                <a:cs typeface="Times New Roman" panose="02020603050405020304" pitchFamily="18" charset="0"/>
              </a:rPr>
              <a:t>analyzed</a:t>
            </a:r>
            <a:r>
              <a:rPr lang="en-GB" i="0" u="none" strike="noStrike" dirty="0">
                <a:solidFill>
                  <a:srgbClr val="000000"/>
                </a:solidFill>
                <a:effectLst/>
                <a:latin typeface="Times New Roman" panose="02020603050405020304" pitchFamily="18" charset="0"/>
                <a:cs typeface="Times New Roman" panose="02020603050405020304" pitchFamily="18" charset="0"/>
              </a:rPr>
              <a:t> (features + transcription) </a:t>
            </a:r>
            <a:endParaRPr lang="en-JP" dirty="0"/>
          </a:p>
        </p:txBody>
      </p:sp>
      <p:pic>
        <p:nvPicPr>
          <p:cNvPr id="2054" name="Picture 6" descr="Llm Images – Browse 14,731 Stock Photos, Vectors, and Video | Adobe Stock">
            <a:extLst>
              <a:ext uri="{FF2B5EF4-FFF2-40B4-BE49-F238E27FC236}">
                <a16:creationId xmlns:a16="http://schemas.microsoft.com/office/drawing/2014/main" id="{1028F73D-0DD0-41BD-A608-1C1847E21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837" y="3056548"/>
            <a:ext cx="1151946" cy="11519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24,161 Analytics Dashboard Icon Images, Stock Photos, 3D objects, &amp; Vectors  | Shutterstock">
            <a:extLst>
              <a:ext uri="{FF2B5EF4-FFF2-40B4-BE49-F238E27FC236}">
                <a16:creationId xmlns:a16="http://schemas.microsoft.com/office/drawing/2014/main" id="{CD7B4538-6E60-6EEF-4492-16CF4095D4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472" y="2438960"/>
            <a:ext cx="2469244" cy="2387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nalytics, chart, diagram, statistics icon - Download on Iconfinder">
            <a:extLst>
              <a:ext uri="{FF2B5EF4-FFF2-40B4-BE49-F238E27FC236}">
                <a16:creationId xmlns:a16="http://schemas.microsoft.com/office/drawing/2014/main" id="{DB87B498-7EAF-6A28-2685-57AD9FC7E6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1414" y="3044842"/>
            <a:ext cx="1066173" cy="10661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48F0B6-B495-4013-A04D-F0C2E4FA0D85}"/>
              </a:ext>
            </a:extLst>
          </p:cNvPr>
          <p:cNvSpPr txBox="1"/>
          <p:nvPr/>
        </p:nvSpPr>
        <p:spPr>
          <a:xfrm rot="10800000" flipH="1" flipV="1">
            <a:off x="3955351" y="3394109"/>
            <a:ext cx="592896" cy="584775"/>
          </a:xfrm>
          <a:prstGeom prst="rect">
            <a:avLst/>
          </a:prstGeom>
          <a:noFill/>
        </p:spPr>
        <p:txBody>
          <a:bodyPr wrap="square">
            <a:spAutoFit/>
          </a:bodyPr>
          <a:lstStyle/>
          <a:p>
            <a:r>
              <a:rPr lang="en-GB" sz="3200" b="1" i="0" u="none" strike="noStrike" dirty="0">
                <a:solidFill>
                  <a:srgbClr val="000000"/>
                </a:solidFill>
                <a:effectLst/>
                <a:latin typeface="Times New Roman" panose="02020603050405020304" pitchFamily="18" charset="0"/>
                <a:cs typeface="Times New Roman" panose="02020603050405020304" pitchFamily="18" charset="0"/>
              </a:rPr>
              <a:t>→</a:t>
            </a:r>
            <a:endParaRPr lang="en-JP" sz="3200" b="1" dirty="0"/>
          </a:p>
        </p:txBody>
      </p:sp>
      <p:sp>
        <p:nvSpPr>
          <p:cNvPr id="12" name="TextBox 11">
            <a:extLst>
              <a:ext uri="{FF2B5EF4-FFF2-40B4-BE49-F238E27FC236}">
                <a16:creationId xmlns:a16="http://schemas.microsoft.com/office/drawing/2014/main" id="{3484D05F-F7AF-2F2B-4D88-CEEC30971E67}"/>
              </a:ext>
            </a:extLst>
          </p:cNvPr>
          <p:cNvSpPr txBox="1"/>
          <p:nvPr/>
        </p:nvSpPr>
        <p:spPr>
          <a:xfrm rot="10800000" flipH="1" flipV="1">
            <a:off x="1584087" y="3376918"/>
            <a:ext cx="592896" cy="584775"/>
          </a:xfrm>
          <a:prstGeom prst="rect">
            <a:avLst/>
          </a:prstGeom>
          <a:noFill/>
        </p:spPr>
        <p:txBody>
          <a:bodyPr wrap="square">
            <a:spAutoFit/>
          </a:bodyPr>
          <a:lstStyle/>
          <a:p>
            <a:r>
              <a:rPr lang="en-GB" sz="3200" b="1" i="0" u="none" strike="noStrike" dirty="0">
                <a:solidFill>
                  <a:srgbClr val="000000"/>
                </a:solidFill>
                <a:effectLst/>
                <a:latin typeface="Times New Roman" panose="02020603050405020304" pitchFamily="18" charset="0"/>
                <a:cs typeface="Times New Roman" panose="02020603050405020304" pitchFamily="18" charset="0"/>
              </a:rPr>
              <a:t>→</a:t>
            </a:r>
            <a:endParaRPr lang="en-JP" sz="3200" b="1" dirty="0"/>
          </a:p>
        </p:txBody>
      </p:sp>
      <p:sp>
        <p:nvSpPr>
          <p:cNvPr id="13" name="TextBox 12">
            <a:extLst>
              <a:ext uri="{FF2B5EF4-FFF2-40B4-BE49-F238E27FC236}">
                <a16:creationId xmlns:a16="http://schemas.microsoft.com/office/drawing/2014/main" id="{48C36D5A-FF1C-33EB-0492-E28811E37E7E}"/>
              </a:ext>
            </a:extLst>
          </p:cNvPr>
          <p:cNvSpPr txBox="1"/>
          <p:nvPr/>
        </p:nvSpPr>
        <p:spPr>
          <a:xfrm rot="10800000" flipH="1" flipV="1">
            <a:off x="6425330" y="3376072"/>
            <a:ext cx="592896" cy="584775"/>
          </a:xfrm>
          <a:prstGeom prst="rect">
            <a:avLst/>
          </a:prstGeom>
          <a:noFill/>
        </p:spPr>
        <p:txBody>
          <a:bodyPr wrap="square">
            <a:spAutoFit/>
          </a:bodyPr>
          <a:lstStyle/>
          <a:p>
            <a:r>
              <a:rPr lang="en-GB" sz="3200" b="1" i="0" u="none" strike="noStrike" dirty="0">
                <a:solidFill>
                  <a:srgbClr val="000000"/>
                </a:solidFill>
                <a:effectLst/>
                <a:latin typeface="Times New Roman" panose="02020603050405020304" pitchFamily="18" charset="0"/>
                <a:cs typeface="Times New Roman" panose="02020603050405020304" pitchFamily="18" charset="0"/>
              </a:rPr>
              <a:t>→</a:t>
            </a:r>
            <a:endParaRPr lang="en-JP" sz="3200" b="1" dirty="0"/>
          </a:p>
        </p:txBody>
      </p:sp>
      <p:sp>
        <p:nvSpPr>
          <p:cNvPr id="14" name="TextBox 13">
            <a:extLst>
              <a:ext uri="{FF2B5EF4-FFF2-40B4-BE49-F238E27FC236}">
                <a16:creationId xmlns:a16="http://schemas.microsoft.com/office/drawing/2014/main" id="{87185191-1519-0C1B-6C05-FED4F78F1FC7}"/>
              </a:ext>
            </a:extLst>
          </p:cNvPr>
          <p:cNvSpPr txBox="1"/>
          <p:nvPr/>
        </p:nvSpPr>
        <p:spPr>
          <a:xfrm rot="10800000" flipH="1" flipV="1">
            <a:off x="9348986" y="3308221"/>
            <a:ext cx="592896" cy="584775"/>
          </a:xfrm>
          <a:prstGeom prst="rect">
            <a:avLst/>
          </a:prstGeom>
          <a:noFill/>
        </p:spPr>
        <p:txBody>
          <a:bodyPr wrap="square">
            <a:spAutoFit/>
          </a:bodyPr>
          <a:lstStyle/>
          <a:p>
            <a:r>
              <a:rPr lang="en-GB" sz="3200" b="1" i="0" u="none" strike="noStrike" dirty="0">
                <a:solidFill>
                  <a:srgbClr val="000000"/>
                </a:solidFill>
                <a:effectLst/>
                <a:latin typeface="Times New Roman" panose="02020603050405020304" pitchFamily="18" charset="0"/>
                <a:cs typeface="Times New Roman" panose="02020603050405020304" pitchFamily="18" charset="0"/>
              </a:rPr>
              <a:t>→</a:t>
            </a:r>
            <a:endParaRPr lang="en-JP" sz="3200" b="1" dirty="0"/>
          </a:p>
        </p:txBody>
      </p:sp>
      <p:sp>
        <p:nvSpPr>
          <p:cNvPr id="19" name="TextBox 18">
            <a:extLst>
              <a:ext uri="{FF2B5EF4-FFF2-40B4-BE49-F238E27FC236}">
                <a16:creationId xmlns:a16="http://schemas.microsoft.com/office/drawing/2014/main" id="{878E9EA9-2A8B-C1C1-705B-0FD4D6C17595}"/>
              </a:ext>
            </a:extLst>
          </p:cNvPr>
          <p:cNvSpPr txBox="1"/>
          <p:nvPr/>
        </p:nvSpPr>
        <p:spPr>
          <a:xfrm>
            <a:off x="4379449" y="4297975"/>
            <a:ext cx="2510503" cy="646331"/>
          </a:xfrm>
          <a:prstGeom prst="rect">
            <a:avLst/>
          </a:prstGeom>
          <a:noFill/>
        </p:spPr>
        <p:txBody>
          <a:bodyPr wrap="square">
            <a:sp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 LLM evaluates stress level </a:t>
            </a:r>
            <a:endParaRPr lang="en-JP" dirty="0"/>
          </a:p>
        </p:txBody>
      </p:sp>
      <p:sp>
        <p:nvSpPr>
          <p:cNvPr id="21" name="TextBox 20">
            <a:extLst>
              <a:ext uri="{FF2B5EF4-FFF2-40B4-BE49-F238E27FC236}">
                <a16:creationId xmlns:a16="http://schemas.microsoft.com/office/drawing/2014/main" id="{8AFB4FE0-98A3-8C53-592A-961A99868DFB}"/>
              </a:ext>
            </a:extLst>
          </p:cNvPr>
          <p:cNvSpPr txBox="1"/>
          <p:nvPr/>
        </p:nvSpPr>
        <p:spPr>
          <a:xfrm>
            <a:off x="7227765" y="4350857"/>
            <a:ext cx="2510503" cy="646331"/>
          </a:xfrm>
          <a:prstGeom prst="rect">
            <a:avLst/>
          </a:prstGeom>
          <a:noFill/>
        </p:spPr>
        <p:txBody>
          <a:bodyPr wrap="square">
            <a:spAutoFit/>
          </a:bodyPr>
          <a:lstStyle/>
          <a:p>
            <a:r>
              <a:rPr lang="en-GB" i="0" u="none" strike="noStrike" dirty="0">
                <a:solidFill>
                  <a:srgbClr val="000000"/>
                </a:solidFill>
                <a:effectLst/>
                <a:latin typeface="Times New Roman" panose="02020603050405020304" pitchFamily="18" charset="0"/>
                <a:cs typeface="Times New Roman" panose="02020603050405020304" pitchFamily="18" charset="0"/>
              </a:rPr>
              <a:t>Stress level is sent to visual dashboard </a:t>
            </a:r>
            <a:endParaRPr lang="en-JP" dirty="0"/>
          </a:p>
        </p:txBody>
      </p:sp>
      <p:sp>
        <p:nvSpPr>
          <p:cNvPr id="23" name="TextBox 22">
            <a:extLst>
              <a:ext uri="{FF2B5EF4-FFF2-40B4-BE49-F238E27FC236}">
                <a16:creationId xmlns:a16="http://schemas.microsoft.com/office/drawing/2014/main" id="{61894DD3-CA68-C7EF-B67B-062D355A8A30}"/>
              </a:ext>
            </a:extLst>
          </p:cNvPr>
          <p:cNvSpPr txBox="1"/>
          <p:nvPr/>
        </p:nvSpPr>
        <p:spPr>
          <a:xfrm>
            <a:off x="9822808" y="4360409"/>
            <a:ext cx="18501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u="none" strike="noStrike" dirty="0">
                <a:solidFill>
                  <a:srgbClr val="000000"/>
                </a:solidFill>
                <a:effectLst/>
                <a:latin typeface="Times New Roman" panose="02020603050405020304" pitchFamily="18" charset="0"/>
                <a:cs typeface="Times New Roman" panose="02020603050405020304" pitchFamily="18" charset="0"/>
              </a:rPr>
              <a:t>Graph is updated</a:t>
            </a:r>
            <a:endParaRPr lang="en-JP"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A2200C-D9D0-F4DF-6F37-4B66908F06E0}"/>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9</a:t>
            </a:r>
          </a:p>
        </p:txBody>
      </p:sp>
    </p:spTree>
    <p:extLst>
      <p:ext uri="{BB962C8B-B14F-4D97-AF65-F5344CB8AC3E}">
        <p14:creationId xmlns:p14="http://schemas.microsoft.com/office/powerpoint/2010/main" val="156419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E556A-8784-45BB-2889-FED9C8E7444E}"/>
              </a:ext>
            </a:extLst>
          </p:cNvPr>
          <p:cNvSpPr>
            <a:spLocks noGrp="1"/>
          </p:cNvSpPr>
          <p:nvPr>
            <p:ph type="title"/>
          </p:nvPr>
        </p:nvSpPr>
        <p:spPr>
          <a:xfrm>
            <a:off x="679704" y="264387"/>
            <a:ext cx="10515600" cy="771933"/>
          </a:xfrm>
        </p:spPr>
        <p:txBody>
          <a:bodyPr>
            <a:normAutofit fontScale="90000"/>
          </a:bodyPr>
          <a:lstStyle/>
          <a:p>
            <a:r>
              <a:rPr lang="en-JP" sz="5200" dirty="0">
                <a:latin typeface="Times New Roman" panose="02020603050405020304" pitchFamily="18" charset="0"/>
                <a:cs typeface="Times New Roman" panose="02020603050405020304" pitchFamily="18" charset="0"/>
              </a:rPr>
              <a:t>Background research</a:t>
            </a:r>
          </a:p>
        </p:txBody>
      </p:sp>
      <p:graphicFrame>
        <p:nvGraphicFramePr>
          <p:cNvPr id="7" name="Content Placeholder 6">
            <a:extLst>
              <a:ext uri="{FF2B5EF4-FFF2-40B4-BE49-F238E27FC236}">
                <a16:creationId xmlns:a16="http://schemas.microsoft.com/office/drawing/2014/main" id="{DC0CA0F5-8CF9-9191-0988-880BE83CEFB3}"/>
              </a:ext>
            </a:extLst>
          </p:cNvPr>
          <p:cNvGraphicFramePr>
            <a:graphicFrameLocks noGrp="1"/>
          </p:cNvGraphicFramePr>
          <p:nvPr>
            <p:ph idx="1"/>
            <p:extLst>
              <p:ext uri="{D42A27DB-BD31-4B8C-83A1-F6EECF244321}">
                <p14:modId xmlns:p14="http://schemas.microsoft.com/office/powerpoint/2010/main" val="386343343"/>
              </p:ext>
            </p:extLst>
          </p:nvPr>
        </p:nvGraphicFramePr>
        <p:xfrm>
          <a:off x="679704" y="1146048"/>
          <a:ext cx="10515602" cy="3232035"/>
        </p:xfrm>
        <a:graphic>
          <a:graphicData uri="http://schemas.openxmlformats.org/drawingml/2006/table">
            <a:tbl>
              <a:tblPr firstRow="1" firstCol="1" bandRow="1"/>
              <a:tblGrid>
                <a:gridCol w="3023694">
                  <a:extLst>
                    <a:ext uri="{9D8B030D-6E8A-4147-A177-3AD203B41FA5}">
                      <a16:colId xmlns:a16="http://schemas.microsoft.com/office/drawing/2014/main" val="1261033491"/>
                    </a:ext>
                  </a:extLst>
                </a:gridCol>
                <a:gridCol w="1307514">
                  <a:extLst>
                    <a:ext uri="{9D8B030D-6E8A-4147-A177-3AD203B41FA5}">
                      <a16:colId xmlns:a16="http://schemas.microsoft.com/office/drawing/2014/main" val="976983125"/>
                    </a:ext>
                  </a:extLst>
                </a:gridCol>
                <a:gridCol w="3091701">
                  <a:extLst>
                    <a:ext uri="{9D8B030D-6E8A-4147-A177-3AD203B41FA5}">
                      <a16:colId xmlns:a16="http://schemas.microsoft.com/office/drawing/2014/main" val="1955992345"/>
                    </a:ext>
                  </a:extLst>
                </a:gridCol>
                <a:gridCol w="3092693">
                  <a:extLst>
                    <a:ext uri="{9D8B030D-6E8A-4147-A177-3AD203B41FA5}">
                      <a16:colId xmlns:a16="http://schemas.microsoft.com/office/drawing/2014/main" val="3746358892"/>
                    </a:ext>
                  </a:extLst>
                </a:gridCol>
              </a:tblGrid>
              <a:tr h="359251">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Title</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dirty="0">
                          <a:effectLst/>
                          <a:latin typeface="Times New Roman" panose="02020603050405020304" pitchFamily="18" charset="0"/>
                          <a:ea typeface="Times New Roman" panose="02020603050405020304" pitchFamily="18" charset="0"/>
                        </a:rPr>
                        <a:t>Year</a:t>
                      </a:r>
                      <a:endParaRPr lang="en-US" sz="2200" b="0" i="0" u="none" strike="noStrike" dirty="0">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Approach</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Limitations</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7144826"/>
                  </a:ext>
                </a:extLst>
              </a:tr>
              <a:tr h="1271281">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Investigating Large Language Models’ Perception of Emotion Using Appraisal Theory </a:t>
                      </a:r>
                      <a:endParaRPr lang="en-US" sz="2200" b="0" i="0" u="none" strike="noStrike">
                        <a:effectLst/>
                        <a:latin typeface="Arial" panose="020B0604020202020204" pitchFamily="34" charset="0"/>
                      </a:endParaRPr>
                    </a:p>
                    <a:p>
                      <a:pPr algn="l" fontAlgn="t"/>
                      <a:r>
                        <a:rPr lang="en-US" sz="1700" b="0" i="0" u="none" strike="noStrike" kern="100">
                          <a:effectLst/>
                          <a:latin typeface="Times New Roman" panose="02020603050405020304" pitchFamily="18" charset="0"/>
                          <a:ea typeface="Times New Roman" panose="02020603050405020304" pitchFamily="18" charset="0"/>
                        </a:rPr>
                        <a:t> </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dirty="0">
                          <a:effectLst/>
                          <a:latin typeface="Times New Roman" panose="02020603050405020304" pitchFamily="18" charset="0"/>
                          <a:ea typeface="Times New Roman" panose="02020603050405020304" pitchFamily="18" charset="0"/>
                        </a:rPr>
                        <a:t>2023</a:t>
                      </a:r>
                      <a:endParaRPr lang="en-US" sz="2200" b="0" i="0" u="none" strike="noStrike" dirty="0">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dirty="0">
                          <a:effectLst/>
                          <a:latin typeface="Times New Roman" panose="02020603050405020304" pitchFamily="18" charset="0"/>
                          <a:ea typeface="Times New Roman" panose="02020603050405020304" pitchFamily="18" charset="0"/>
                        </a:rPr>
                        <a:t>Appraisal and coping theory using the Stress and Coping Process Questionnaire (SCPQ) </a:t>
                      </a:r>
                      <a:endParaRPr lang="en-US" sz="2200" b="0" i="0" u="none" strike="noStrike" dirty="0">
                        <a:effectLst/>
                        <a:latin typeface="Arial" panose="020B0604020202020204" pitchFamily="34" charset="0"/>
                      </a:endParaRPr>
                    </a:p>
                    <a:p>
                      <a:pPr algn="l" fontAlgn="t"/>
                      <a:r>
                        <a:rPr lang="en-US" sz="1700" b="0" i="0" u="none" strike="noStrike" kern="100" dirty="0">
                          <a:effectLst/>
                          <a:latin typeface="Times New Roman" panose="02020603050405020304" pitchFamily="18" charset="0"/>
                          <a:ea typeface="Times New Roman" panose="02020603050405020304" pitchFamily="18" charset="0"/>
                        </a:rPr>
                        <a:t> </a:t>
                      </a:r>
                      <a:endParaRPr lang="en-US" sz="2200" b="0" i="0" u="none" strike="noStrike" dirty="0">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SCPQ is that scenarios are hypothetical, people behave and appraise them differently if they were real. </a:t>
                      </a:r>
                      <a:endParaRPr lang="en-US" sz="2200" b="0" i="0" u="none" strike="noStrike">
                        <a:effectLst/>
                        <a:latin typeface="Arial" panose="020B0604020202020204" pitchFamily="34" charset="0"/>
                      </a:endParaRPr>
                    </a:p>
                    <a:p>
                      <a:pPr algn="l" fontAlgn="t"/>
                      <a:r>
                        <a:rPr lang="en-US" sz="1700" b="0" i="0" u="none" strike="noStrike" kern="100">
                          <a:effectLst/>
                          <a:latin typeface="Times New Roman" panose="02020603050405020304" pitchFamily="18" charset="0"/>
                          <a:ea typeface="Times New Roman" panose="02020603050405020304" pitchFamily="18" charset="0"/>
                        </a:rPr>
                        <a:t> </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1490768"/>
                  </a:ext>
                </a:extLst>
              </a:tr>
              <a:tr h="1515004">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The DEEP Method: Towards Computational Modeling of the Social Emotion Shame driven by Theory, Introspection, and Social Signals</a:t>
                      </a:r>
                      <a:endParaRPr lang="en-US" sz="2200" b="0" i="0" u="none" strike="noStrike">
                        <a:effectLst/>
                        <a:latin typeface="Arial" panose="020B0604020202020204" pitchFamily="34" charset="0"/>
                      </a:endParaRPr>
                    </a:p>
                    <a:p>
                      <a:pPr algn="l" fontAlgn="t"/>
                      <a:r>
                        <a:rPr lang="en-US" sz="1700" b="0" i="0" u="none" strike="noStrike" kern="100">
                          <a:effectLst/>
                          <a:latin typeface="Times New Roman" panose="02020603050405020304" pitchFamily="18" charset="0"/>
                          <a:ea typeface="Times New Roman" panose="02020603050405020304" pitchFamily="18" charset="0"/>
                        </a:rPr>
                        <a:t> </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2023</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a:effectLst/>
                          <a:latin typeface="Times New Roman" panose="02020603050405020304" pitchFamily="18" charset="0"/>
                          <a:ea typeface="Times New Roman" panose="02020603050405020304" pitchFamily="18" charset="0"/>
                        </a:rPr>
                        <a:t>It combines social signals, verbalized introspection information, context information, and theory-driven knowledge. </a:t>
                      </a:r>
                      <a:endParaRPr lang="en-US" sz="2200" b="0" i="0" u="none" strike="noStrike">
                        <a:effectLst/>
                        <a:latin typeface="Arial" panose="020B0604020202020204" pitchFamily="34" charset="0"/>
                      </a:endParaRPr>
                    </a:p>
                    <a:p>
                      <a:pPr algn="l" fontAlgn="t"/>
                      <a:r>
                        <a:rPr lang="en-US" sz="1700" b="0" i="0" u="none" strike="noStrike" kern="100">
                          <a:effectLst/>
                          <a:latin typeface="Times New Roman" panose="02020603050405020304" pitchFamily="18" charset="0"/>
                          <a:ea typeface="Times New Roman" panose="02020603050405020304" pitchFamily="18" charset="0"/>
                        </a:rPr>
                        <a:t> </a:t>
                      </a:r>
                      <a:endParaRPr lang="en-US" sz="2200" b="0" i="0" u="none" strike="noStrike">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r>
                        <a:rPr lang="en-US" sz="1700" b="0" i="0" u="none" strike="noStrike" kern="100" dirty="0">
                          <a:effectLst/>
                          <a:latin typeface="Times New Roman" panose="02020603050405020304" pitchFamily="18" charset="0"/>
                          <a:ea typeface="Times New Roman" panose="02020603050405020304" pitchFamily="18" charset="0"/>
                        </a:rPr>
                        <a:t>It requires time- consuming data collection and analysis with trained interviewers and raters </a:t>
                      </a:r>
                      <a:endParaRPr lang="en-US" sz="2200" b="0" i="0" u="none" strike="noStrike" dirty="0">
                        <a:effectLst/>
                        <a:latin typeface="Arial" panose="020B0604020202020204" pitchFamily="34" charset="0"/>
                      </a:endParaRPr>
                    </a:p>
                    <a:p>
                      <a:pPr algn="l" fontAlgn="t"/>
                      <a:r>
                        <a:rPr lang="en-US" sz="1700" b="0" i="0" u="none" strike="noStrike" kern="100" dirty="0">
                          <a:effectLst/>
                          <a:latin typeface="Times New Roman" panose="02020603050405020304" pitchFamily="18" charset="0"/>
                          <a:ea typeface="Times New Roman" panose="02020603050405020304" pitchFamily="18" charset="0"/>
                        </a:rPr>
                        <a:t> </a:t>
                      </a:r>
                      <a:endParaRPr lang="en-US" sz="2200" b="0" i="0" u="none" strike="noStrike" dirty="0">
                        <a:effectLst/>
                        <a:latin typeface="Arial" panose="020B0604020202020204" pitchFamily="34" charset="0"/>
                      </a:endParaRPr>
                    </a:p>
                  </a:txBody>
                  <a:tcPr marL="82453" marR="82453" marT="1145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3222089"/>
                  </a:ext>
                </a:extLst>
              </a:tr>
            </a:tbl>
          </a:graphicData>
        </a:graphic>
      </p:graphicFrame>
      <p:sp>
        <p:nvSpPr>
          <p:cNvPr id="9" name="TextBox 8">
            <a:extLst>
              <a:ext uri="{FF2B5EF4-FFF2-40B4-BE49-F238E27FC236}">
                <a16:creationId xmlns:a16="http://schemas.microsoft.com/office/drawing/2014/main" id="{B4D1730C-A29C-8FFC-8D35-26EB2FAE549D}"/>
              </a:ext>
            </a:extLst>
          </p:cNvPr>
          <p:cNvSpPr txBox="1"/>
          <p:nvPr/>
        </p:nvSpPr>
        <p:spPr>
          <a:xfrm>
            <a:off x="679704" y="4971710"/>
            <a:ext cx="9541524" cy="646331"/>
          </a:xfrm>
          <a:prstGeom prst="rect">
            <a:avLst/>
          </a:prstGeom>
          <a:noFill/>
        </p:spPr>
        <p:txBody>
          <a:bodyPr wrap="square">
            <a:spAutoFit/>
          </a:bodyPr>
          <a:lstStyle/>
          <a:p>
            <a:pPr marL="285750" indent="-285750">
              <a:buFont typeface="Wingdings" pitchFamily="2" charset="2"/>
              <a:buChar char="Ø"/>
            </a:pPr>
            <a:r>
              <a:rPr lang="en-JP" sz="1800" kern="0" dirty="0">
                <a:effectLst/>
                <a:latin typeface="Times New Roman" panose="02020603050405020304" pitchFamily="18" charset="0"/>
                <a:ea typeface="Times New Roman" panose="02020603050405020304" pitchFamily="18" charset="0"/>
                <a:cs typeface="Times New Roman" panose="02020603050405020304" pitchFamily="18" charset="0"/>
              </a:rPr>
              <a:t>Traditional stress detection methods often rely on single-modal data, such as text or audio</a:t>
            </a:r>
            <a:r>
              <a:rPr lang="en-JP" kern="0" dirty="0">
                <a:latin typeface="Times New Roman" panose="02020603050405020304" pitchFamily="18" charset="0"/>
                <a:ea typeface="Times New Roman" panose="02020603050405020304" pitchFamily="18" charset="0"/>
                <a:cs typeface="Times New Roman" panose="02020603050405020304" pitchFamily="18" charset="0"/>
              </a:rPr>
              <a:t>.</a:t>
            </a:r>
          </a:p>
          <a:p>
            <a:pPr marL="285750" indent="-285750">
              <a:buFont typeface="Wingdings" pitchFamily="2" charset="2"/>
              <a:buChar char="Ø"/>
            </a:pPr>
            <a:r>
              <a:rPr lang="en-JP" kern="0" dirty="0">
                <a:latin typeface="Times New Roman" panose="02020603050405020304" pitchFamily="18" charset="0"/>
                <a:ea typeface="Times New Roman" panose="02020603050405020304" pitchFamily="18" charset="0"/>
                <a:cs typeface="Times New Roman" panose="02020603050405020304" pitchFamily="18" charset="0"/>
              </a:rPr>
              <a:t>T</a:t>
            </a:r>
            <a:r>
              <a:rPr lang="en-JP" sz="1800" kern="0" dirty="0">
                <a:effectLst/>
                <a:latin typeface="Times New Roman" panose="02020603050405020304" pitchFamily="18" charset="0"/>
                <a:ea typeface="Times New Roman" panose="02020603050405020304" pitchFamily="18" charset="0"/>
                <a:cs typeface="Times New Roman" panose="02020603050405020304" pitchFamily="18" charset="0"/>
              </a:rPr>
              <a:t>raditional methods of stress assessment often require in-person clinical evaluations</a:t>
            </a:r>
            <a:r>
              <a:rPr lang="en-JP"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en-JP" dirty="0"/>
          </a:p>
        </p:txBody>
      </p:sp>
      <p:sp>
        <p:nvSpPr>
          <p:cNvPr id="10" name="TextBox 9">
            <a:extLst>
              <a:ext uri="{FF2B5EF4-FFF2-40B4-BE49-F238E27FC236}">
                <a16:creationId xmlns:a16="http://schemas.microsoft.com/office/drawing/2014/main" id="{BFACAE83-35B7-6B6B-6853-8D6C8D6FE9C7}"/>
              </a:ext>
            </a:extLst>
          </p:cNvPr>
          <p:cNvSpPr txBox="1"/>
          <p:nvPr/>
        </p:nvSpPr>
        <p:spPr>
          <a:xfrm>
            <a:off x="11493499" y="6123543"/>
            <a:ext cx="592279" cy="646331"/>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a:t>
            </a:r>
          </a:p>
          <a:p>
            <a:r>
              <a:rPr lang="en-JP"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4219552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B9EF-A8E4-B693-EE60-21DEABE461D3}"/>
              </a:ext>
            </a:extLst>
          </p:cNvPr>
          <p:cNvSpPr>
            <a:spLocks noGrp="1"/>
          </p:cNvSpPr>
          <p:nvPr>
            <p:ph type="title"/>
          </p:nvPr>
        </p:nvSpPr>
        <p:spPr>
          <a:xfrm>
            <a:off x="838200" y="365126"/>
            <a:ext cx="10515600" cy="937202"/>
          </a:xfrm>
        </p:spPr>
        <p:txBody>
          <a:bodyPr/>
          <a:lstStyle/>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tress elements</a:t>
            </a:r>
          </a:p>
        </p:txBody>
      </p:sp>
      <p:sp>
        <p:nvSpPr>
          <p:cNvPr id="3" name="Content Placeholder 2">
            <a:extLst>
              <a:ext uri="{FF2B5EF4-FFF2-40B4-BE49-F238E27FC236}">
                <a16:creationId xmlns:a16="http://schemas.microsoft.com/office/drawing/2014/main" id="{A28AD23E-EDB1-4A4F-FF57-5CFC9CB63BC2}"/>
              </a:ext>
            </a:extLst>
          </p:cNvPr>
          <p:cNvSpPr>
            <a:spLocks noGrp="1"/>
          </p:cNvSpPr>
          <p:nvPr>
            <p:ph idx="1"/>
          </p:nvPr>
        </p:nvSpPr>
        <p:spPr/>
        <p:txBody>
          <a:bodyPr/>
          <a:lstStyle/>
          <a:p>
            <a:endParaRPr lang="en-JP" dirty="0"/>
          </a:p>
        </p:txBody>
      </p:sp>
    </p:spTree>
    <p:extLst>
      <p:ext uri="{BB962C8B-B14F-4D97-AF65-F5344CB8AC3E}">
        <p14:creationId xmlns:p14="http://schemas.microsoft.com/office/powerpoint/2010/main" val="3861398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BF91-BCE4-EECB-80FD-A62B1A9D2E96}"/>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a:t>
            </a:r>
            <a:r>
              <a:rPr lang="en-JP" dirty="0">
                <a:latin typeface="Times New Roman" panose="02020603050405020304" pitchFamily="18" charset="0"/>
                <a:cs typeface="Times New Roman" panose="02020603050405020304" pitchFamily="18" charset="0"/>
              </a:rPr>
              <a:t>rosody and voice</a:t>
            </a:r>
          </a:p>
        </p:txBody>
      </p:sp>
      <p:sp>
        <p:nvSpPr>
          <p:cNvPr id="3" name="Content Placeholder 2">
            <a:extLst>
              <a:ext uri="{FF2B5EF4-FFF2-40B4-BE49-F238E27FC236}">
                <a16:creationId xmlns:a16="http://schemas.microsoft.com/office/drawing/2014/main" id="{7CADC277-1ADE-3C30-2ADA-0E41232BB358}"/>
              </a:ext>
            </a:extLst>
          </p:cNvPr>
          <p:cNvSpPr>
            <a:spLocks noGrp="1"/>
          </p:cNvSpPr>
          <p:nvPr>
            <p:ph idx="1"/>
          </p:nvPr>
        </p:nvSpPr>
        <p:spPr/>
        <p:txBody>
          <a:bodyPr/>
          <a:lstStyle/>
          <a:p>
            <a:endParaRPr lang="en-JP" dirty="0"/>
          </a:p>
        </p:txBody>
      </p:sp>
    </p:spTree>
    <p:extLst>
      <p:ext uri="{BB962C8B-B14F-4D97-AF65-F5344CB8AC3E}">
        <p14:creationId xmlns:p14="http://schemas.microsoft.com/office/powerpoint/2010/main" val="1615054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DD93-6F6E-2F31-3207-4617AEA204B3}"/>
              </a:ext>
            </a:extLst>
          </p:cNvPr>
          <p:cNvSpPr>
            <a:spLocks noGrp="1"/>
          </p:cNvSpPr>
          <p:nvPr>
            <p:ph type="title"/>
          </p:nvPr>
        </p:nvSpPr>
        <p:spPr>
          <a:xfrm>
            <a:off x="838200" y="365125"/>
            <a:ext cx="10515600" cy="817499"/>
          </a:xfrm>
        </p:spPr>
        <p:txBody>
          <a:bodyPr>
            <a:normAutofit fontScale="90000"/>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Pitch (Fundamental Frequency) </a:t>
            </a:r>
            <a:r>
              <a:rPr lang="ja-JP" sz="3100" b="1">
                <a:effectLst/>
                <a:latin typeface="Times New Roman" panose="02020603050405020304" pitchFamily="18" charset="0"/>
                <a:ea typeface="Yu Gothic" panose="020B0400000000000000" pitchFamily="34" charset="-128"/>
                <a:cs typeface="Times New Roman" panose="02020603050405020304" pitchFamily="18" charset="0"/>
              </a:rPr>
              <a:t>音高</a:t>
            </a:r>
            <a:r>
              <a:rPr lang="en-JP" sz="3100" b="1" dirty="0">
                <a:effectLst/>
                <a:latin typeface="Times New Roman" panose="02020603050405020304" pitchFamily="18" charset="0"/>
                <a:ea typeface="Yu Gothic" panose="020B0400000000000000" pitchFamily="34" charset="-128"/>
              </a:rPr>
              <a:t>)</a:t>
            </a:r>
            <a:r>
              <a:rPr lang="en-JP" sz="3100" b="1" dirty="0">
                <a:effectLst/>
              </a:rPr>
              <a:t> </a:t>
            </a:r>
            <a:br>
              <a:rPr lang="en-GB"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3" name="Content Placeholder 2">
            <a:extLst>
              <a:ext uri="{FF2B5EF4-FFF2-40B4-BE49-F238E27FC236}">
                <a16:creationId xmlns:a16="http://schemas.microsoft.com/office/drawing/2014/main" id="{8BFFBF08-F182-8CAC-0F72-5A566ABB6025}"/>
              </a:ext>
            </a:extLst>
          </p:cNvPr>
          <p:cNvSpPr>
            <a:spLocks noGrp="1"/>
          </p:cNvSpPr>
          <p:nvPr>
            <p:ph idx="1"/>
          </p:nvPr>
        </p:nvSpPr>
        <p:spPr>
          <a:xfrm>
            <a:off x="716280" y="1069720"/>
            <a:ext cx="10515600" cy="5123815"/>
          </a:xfrm>
        </p:spPr>
        <p:txBody>
          <a:bodyPr/>
          <a:lstStyle/>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 Description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Stress often causes a rise or fall in pitch, leading to higher or more variable frequency in speech.</a:t>
            </a:r>
          </a:p>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dirty="0">
                <a:solidFill>
                  <a:srgbClr val="000000"/>
                </a:solidFill>
                <a:latin typeface="Times New Roman" panose="02020603050405020304" pitchFamily="18" charset="0"/>
                <a:cs typeface="Times New Roman" panose="02020603050405020304" pitchFamily="18" charset="0"/>
              </a:rPr>
              <a:t>V</a:t>
            </a:r>
            <a:r>
              <a:rPr lang="en-GB" b="0" i="0" u="none" strike="noStrike" dirty="0">
                <a:solidFill>
                  <a:srgbClr val="000000"/>
                </a:solidFill>
                <a:effectLst/>
                <a:latin typeface="Times New Roman" panose="02020603050405020304" pitchFamily="18" charset="0"/>
                <a:cs typeface="Times New Roman" panose="02020603050405020304" pitchFamily="18" charset="0"/>
              </a:rPr>
              <a:t>isualize pitch variations over time as a wave or line plot, showing moments where pitch escalates or dips. High-frequency spikes often indicate stress</a:t>
            </a:r>
          </a:p>
          <a:p>
            <a:endParaRPr lang="en-JP" dirty="0"/>
          </a:p>
        </p:txBody>
      </p:sp>
    </p:spTree>
    <p:extLst>
      <p:ext uri="{BB962C8B-B14F-4D97-AF65-F5344CB8AC3E}">
        <p14:creationId xmlns:p14="http://schemas.microsoft.com/office/powerpoint/2010/main" val="153955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3BE1-505A-22D2-5C5B-931B5B0ABAC3}"/>
              </a:ext>
            </a:extLst>
          </p:cNvPr>
          <p:cNvSpPr>
            <a:spLocks noGrp="1"/>
          </p:cNvSpPr>
          <p:nvPr>
            <p:ph type="title"/>
          </p:nvPr>
        </p:nvSpPr>
        <p:spPr>
          <a:xfrm>
            <a:off x="838200" y="365125"/>
            <a:ext cx="10515600" cy="1341755"/>
          </a:xfrm>
        </p:spPr>
        <p:txBody>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 Speech Rate(</a:t>
            </a:r>
            <a:r>
              <a:rPr lang="ja-JP" sz="2400" b="1">
                <a:effectLst/>
                <a:latin typeface="Times New Roman" panose="02020603050405020304" pitchFamily="18" charset="0"/>
                <a:ea typeface="Yu Gothic" panose="020B0400000000000000" pitchFamily="34" charset="-128"/>
                <a:cs typeface="Times New Roman" panose="02020603050405020304" pitchFamily="18" charset="0"/>
              </a:rPr>
              <a:t>発語速度）</a:t>
            </a:r>
            <a:r>
              <a:rPr lang="en-JP" sz="2400" b="1" dirty="0">
                <a:effectLst/>
              </a:rPr>
              <a:t> </a:t>
            </a:r>
            <a:br>
              <a:rPr lang="en-GB"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3" name="Content Placeholder 2">
            <a:extLst>
              <a:ext uri="{FF2B5EF4-FFF2-40B4-BE49-F238E27FC236}">
                <a16:creationId xmlns:a16="http://schemas.microsoft.com/office/drawing/2014/main" id="{920F00B5-76F8-8D42-B4CE-DF91B06B41DD}"/>
              </a:ext>
            </a:extLst>
          </p:cNvPr>
          <p:cNvSpPr>
            <a:spLocks noGrp="1"/>
          </p:cNvSpPr>
          <p:nvPr>
            <p:ph idx="1"/>
          </p:nvPr>
        </p:nvSpPr>
        <p:spPr/>
        <p:txBody>
          <a:bodyPr/>
          <a:lstStyle/>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Description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People under stress may speak </a:t>
            </a:r>
            <a:r>
              <a:rPr lang="en-GB" b="1" i="0" u="none" strike="noStrike" dirty="0">
                <a:solidFill>
                  <a:srgbClr val="000000"/>
                </a:solidFill>
                <a:effectLst/>
                <a:latin typeface="Times New Roman" panose="02020603050405020304" pitchFamily="18" charset="0"/>
                <a:cs typeface="Times New Roman" panose="02020603050405020304" pitchFamily="18" charset="0"/>
              </a:rPr>
              <a:t>faster or slower </a:t>
            </a:r>
            <a:r>
              <a:rPr lang="en-GB" b="0" i="0" u="none" strike="noStrike" dirty="0">
                <a:solidFill>
                  <a:srgbClr val="000000"/>
                </a:solidFill>
                <a:effectLst/>
                <a:latin typeface="Times New Roman" panose="02020603050405020304" pitchFamily="18" charset="0"/>
                <a:cs typeface="Times New Roman" panose="02020603050405020304" pitchFamily="18" charset="0"/>
              </a:rPr>
              <a:t>than usual. Speech rate, measured in syllables per second, is a clear indicator of anxiety or calmness.</a:t>
            </a:r>
          </a:p>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A bar or line graph can show speech rate fluctuations over time. Peaks in speech rate correlate with heightened stress or tension</a:t>
            </a:r>
          </a:p>
          <a:p>
            <a:pPr marL="0" indent="0">
              <a:buNone/>
            </a:pPr>
            <a:endParaRPr lang="en-JP" dirty="0"/>
          </a:p>
        </p:txBody>
      </p:sp>
    </p:spTree>
    <p:extLst>
      <p:ext uri="{BB962C8B-B14F-4D97-AF65-F5344CB8AC3E}">
        <p14:creationId xmlns:p14="http://schemas.microsoft.com/office/powerpoint/2010/main" val="3885061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08DF-5B4F-7ABC-7D13-7712B6AC2592}"/>
              </a:ext>
            </a:extLst>
          </p:cNvPr>
          <p:cNvSpPr>
            <a:spLocks noGrp="1"/>
          </p:cNvSpPr>
          <p:nvPr>
            <p:ph type="title"/>
          </p:nvPr>
        </p:nvSpPr>
        <p:spPr/>
        <p:txBody>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Intensity (Loudness)</a:t>
            </a:r>
            <a:br>
              <a:rPr lang="en-GB"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3" name="Content Placeholder 2">
            <a:extLst>
              <a:ext uri="{FF2B5EF4-FFF2-40B4-BE49-F238E27FC236}">
                <a16:creationId xmlns:a16="http://schemas.microsoft.com/office/drawing/2014/main" id="{4BD2DD7E-80EC-823A-F478-295B378E6A3D}"/>
              </a:ext>
            </a:extLst>
          </p:cNvPr>
          <p:cNvSpPr>
            <a:spLocks noGrp="1"/>
          </p:cNvSpPr>
          <p:nvPr>
            <p:ph idx="1"/>
          </p:nvPr>
        </p:nvSpPr>
        <p:spPr/>
        <p:txBody>
          <a:bodyPr/>
          <a:lstStyle/>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Description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Loudness tends to increase during moments of stress. A person may speak more forcefully or at a higher volume.</a:t>
            </a:r>
          </a:p>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A heatmap can represent loudness intensity, with varying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color</a:t>
            </a:r>
            <a:r>
              <a:rPr lang="en-GB" b="0" i="0" u="none" strike="noStrike" dirty="0">
                <a:solidFill>
                  <a:srgbClr val="000000"/>
                </a:solidFill>
                <a:effectLst/>
                <a:latin typeface="Times New Roman" panose="02020603050405020304" pitchFamily="18" charset="0"/>
                <a:cs typeface="Times New Roman" panose="02020603050405020304" pitchFamily="18" charset="0"/>
              </a:rPr>
              <a:t> gradients showing changes in loudness. Red or bright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colors</a:t>
            </a:r>
            <a:r>
              <a:rPr lang="en-GB" b="0" i="0" u="none" strike="noStrike" dirty="0">
                <a:solidFill>
                  <a:srgbClr val="000000"/>
                </a:solidFill>
                <a:effectLst/>
                <a:latin typeface="Times New Roman" panose="02020603050405020304" pitchFamily="18" charset="0"/>
                <a:cs typeface="Times New Roman" panose="02020603050405020304" pitchFamily="18" charset="0"/>
              </a:rPr>
              <a:t> can indicate high intensity and potential stress.</a:t>
            </a:r>
          </a:p>
          <a:p>
            <a:endParaRPr lang="en-JP" dirty="0"/>
          </a:p>
        </p:txBody>
      </p:sp>
    </p:spTree>
    <p:extLst>
      <p:ext uri="{BB962C8B-B14F-4D97-AF65-F5344CB8AC3E}">
        <p14:creationId xmlns:p14="http://schemas.microsoft.com/office/powerpoint/2010/main" val="4283828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2467-9F15-5296-A026-FDF90ADA86DE}"/>
              </a:ext>
            </a:extLst>
          </p:cNvPr>
          <p:cNvSpPr>
            <a:spLocks noGrp="1"/>
          </p:cNvSpPr>
          <p:nvPr>
            <p:ph type="title"/>
          </p:nvPr>
        </p:nvSpPr>
        <p:spPr/>
        <p:txBody>
          <a:bodyPr/>
          <a:lstStyle/>
          <a:p>
            <a:r>
              <a:rPr lang="en-GB" sz="4400" b="1" i="0" u="none" strike="noStrike" dirty="0">
                <a:solidFill>
                  <a:srgbClr val="000000"/>
                </a:solidFill>
                <a:effectLst/>
                <a:latin typeface="Times New Roman" panose="02020603050405020304" pitchFamily="18" charset="0"/>
                <a:cs typeface="Times New Roman" panose="02020603050405020304" pitchFamily="18" charset="0"/>
              </a:rPr>
              <a:t>Voice Jitter and Shimmer</a:t>
            </a:r>
            <a:br>
              <a:rPr lang="en-GB" sz="4400"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5" name="TextBox 4">
            <a:extLst>
              <a:ext uri="{FF2B5EF4-FFF2-40B4-BE49-F238E27FC236}">
                <a16:creationId xmlns:a16="http://schemas.microsoft.com/office/drawing/2014/main" id="{EBCEE3BF-BED2-344D-CFCB-D4D2CF047375}"/>
              </a:ext>
            </a:extLst>
          </p:cNvPr>
          <p:cNvSpPr txBox="1"/>
          <p:nvPr/>
        </p:nvSpPr>
        <p:spPr>
          <a:xfrm>
            <a:off x="728472" y="1241566"/>
            <a:ext cx="8305800" cy="2308324"/>
          </a:xfrm>
          <a:prstGeom prst="rect">
            <a:avLst/>
          </a:prstGeom>
          <a:noFill/>
        </p:spPr>
        <p:txBody>
          <a:bodyPr wrap="square">
            <a:spAutoFit/>
          </a:bodyPr>
          <a:lstStyle/>
          <a:p>
            <a:pPr algn="l"/>
            <a:r>
              <a:rPr lang="en-GB" sz="2400" b="1" i="0" u="none" strike="noStrike" dirty="0">
                <a:solidFill>
                  <a:srgbClr val="000000"/>
                </a:solidFill>
                <a:effectLst/>
                <a:latin typeface="Times New Roman" panose="02020603050405020304" pitchFamily="18" charset="0"/>
                <a:cs typeface="Times New Roman" panose="02020603050405020304" pitchFamily="18" charset="0"/>
              </a:rPr>
              <a:t> Description</a:t>
            </a:r>
            <a:r>
              <a:rPr lang="en-GB" sz="2400" b="0" i="0" u="none" strike="noStrike" dirty="0">
                <a:solidFill>
                  <a:srgbClr val="000000"/>
                </a:solidFill>
                <a:effectLst/>
                <a:latin typeface="Times New Roman" panose="02020603050405020304" pitchFamily="18" charset="0"/>
                <a:cs typeface="Times New Roman" panose="02020603050405020304" pitchFamily="18" charset="0"/>
              </a:rPr>
              <a:t>: Jitter (variability in pitch) and shimmer (variability in loudness) tend to increase when someone is stressed, leading to more unstable or irregular speech patterns.</a:t>
            </a:r>
          </a:p>
          <a:p>
            <a:pPr algn="l"/>
            <a:r>
              <a:rPr lang="en-GB" sz="2400"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sz="2400" b="0" i="0" u="none" strike="noStrike" dirty="0">
                <a:solidFill>
                  <a:srgbClr val="000000"/>
                </a:solidFill>
                <a:effectLst/>
                <a:latin typeface="Times New Roman" panose="02020603050405020304" pitchFamily="18" charset="0"/>
                <a:cs typeface="Times New Roman" panose="02020603050405020304" pitchFamily="18" charset="0"/>
              </a:rPr>
              <a:t>: Line charts displaying jitter and shimmer changes can show where speech becomes unstable, </a:t>
            </a:r>
            <a:r>
              <a:rPr lang="en-GB" sz="2400" b="0" i="0" u="none" strike="noStrike" dirty="0" err="1">
                <a:solidFill>
                  <a:srgbClr val="000000"/>
                </a:solidFill>
                <a:effectLst/>
                <a:latin typeface="Times New Roman" panose="02020603050405020304" pitchFamily="18" charset="0"/>
                <a:cs typeface="Times New Roman" panose="02020603050405020304" pitchFamily="18" charset="0"/>
              </a:rPr>
              <a:t>signaling</a:t>
            </a:r>
            <a:r>
              <a:rPr lang="en-GB" sz="2400" b="0" i="0" u="none" strike="noStrike" dirty="0">
                <a:solidFill>
                  <a:srgbClr val="000000"/>
                </a:solidFill>
                <a:effectLst/>
                <a:latin typeface="Times New Roman" panose="02020603050405020304" pitchFamily="18" charset="0"/>
                <a:cs typeface="Times New Roman" panose="02020603050405020304" pitchFamily="18" charset="0"/>
              </a:rPr>
              <a:t> potential stress.</a:t>
            </a:r>
          </a:p>
        </p:txBody>
      </p:sp>
    </p:spTree>
    <p:extLst>
      <p:ext uri="{BB962C8B-B14F-4D97-AF65-F5344CB8AC3E}">
        <p14:creationId xmlns:p14="http://schemas.microsoft.com/office/powerpoint/2010/main" val="1056100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818E-4FBA-15D4-A0C1-A17BAD5DEAAF}"/>
              </a:ext>
            </a:extLst>
          </p:cNvPr>
          <p:cNvSpPr>
            <a:spLocks noGrp="1"/>
          </p:cNvSpPr>
          <p:nvPr>
            <p:ph type="title"/>
          </p:nvPr>
        </p:nvSpPr>
        <p:spPr/>
        <p:txBody>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Pauses and Hesitations</a:t>
            </a:r>
            <a:br>
              <a:rPr lang="en-GB"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3" name="Content Placeholder 2">
            <a:extLst>
              <a:ext uri="{FF2B5EF4-FFF2-40B4-BE49-F238E27FC236}">
                <a16:creationId xmlns:a16="http://schemas.microsoft.com/office/drawing/2014/main" id="{D7713A33-47F7-E30D-3CBE-76413B71C461}"/>
              </a:ext>
            </a:extLst>
          </p:cNvPr>
          <p:cNvSpPr>
            <a:spLocks noGrp="1"/>
          </p:cNvSpPr>
          <p:nvPr>
            <p:ph idx="1"/>
          </p:nvPr>
        </p:nvSpPr>
        <p:spPr/>
        <p:txBody>
          <a:bodyPr/>
          <a:lstStyle/>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Description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Longer pauses or frequent hesitations in speech can indicate cognitive load or emotional stress.</a:t>
            </a:r>
          </a:p>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Gantt charts or bar graphs that map speech segments can show where pauses occur, with longer gaps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signaling</a:t>
            </a:r>
            <a:r>
              <a:rPr lang="en-GB" b="0" i="0" u="none" strike="noStrike" dirty="0">
                <a:solidFill>
                  <a:srgbClr val="000000"/>
                </a:solidFill>
                <a:effectLst/>
                <a:latin typeface="Times New Roman" panose="02020603050405020304" pitchFamily="18" charset="0"/>
                <a:cs typeface="Times New Roman" panose="02020603050405020304" pitchFamily="18" charset="0"/>
              </a:rPr>
              <a:t> potential stress</a:t>
            </a:r>
          </a:p>
          <a:p>
            <a:endParaRPr lang="en-JP" dirty="0"/>
          </a:p>
        </p:txBody>
      </p:sp>
    </p:spTree>
    <p:extLst>
      <p:ext uri="{BB962C8B-B14F-4D97-AF65-F5344CB8AC3E}">
        <p14:creationId xmlns:p14="http://schemas.microsoft.com/office/powerpoint/2010/main" val="1801778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6C7A-0B70-FEAA-A5DB-41F4AB6D87B3}"/>
              </a:ext>
            </a:extLst>
          </p:cNvPr>
          <p:cNvSpPr>
            <a:spLocks noGrp="1"/>
          </p:cNvSpPr>
          <p:nvPr>
            <p:ph type="title"/>
          </p:nvPr>
        </p:nvSpPr>
        <p:spPr>
          <a:xfrm>
            <a:off x="838200" y="365125"/>
            <a:ext cx="10515600" cy="829691"/>
          </a:xfrm>
        </p:spPr>
        <p:txBody>
          <a:bodyPr>
            <a:normAutofit fontScale="90000"/>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Formant Frequencies</a:t>
            </a:r>
            <a:br>
              <a:rPr lang="en-GB" b="1" i="0" u="none" strike="noStrike" dirty="0">
                <a:solidFill>
                  <a:srgbClr val="000000"/>
                </a:solidFill>
                <a:effectLst/>
                <a:latin typeface="Times New Roman" panose="02020603050405020304" pitchFamily="18" charset="0"/>
                <a:cs typeface="Times New Roman" panose="02020603050405020304" pitchFamily="18" charset="0"/>
              </a:rPr>
            </a:br>
            <a:endParaRPr lang="en-JP" dirty="0"/>
          </a:p>
        </p:txBody>
      </p:sp>
      <p:sp>
        <p:nvSpPr>
          <p:cNvPr id="3" name="Content Placeholder 2">
            <a:extLst>
              <a:ext uri="{FF2B5EF4-FFF2-40B4-BE49-F238E27FC236}">
                <a16:creationId xmlns:a16="http://schemas.microsoft.com/office/drawing/2014/main" id="{3E71A3EB-F683-CF4C-D426-EBB202FDE56A}"/>
              </a:ext>
            </a:extLst>
          </p:cNvPr>
          <p:cNvSpPr>
            <a:spLocks noGrp="1"/>
          </p:cNvSpPr>
          <p:nvPr>
            <p:ph idx="1"/>
          </p:nvPr>
        </p:nvSpPr>
        <p:spPr/>
        <p:txBody>
          <a:bodyPr/>
          <a:lstStyle/>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Description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Formants represent resonance frequencies in the voice and change with emotional arousal or tension.</a:t>
            </a:r>
          </a:p>
          <a:p>
            <a:pPr marL="0" indent="0" algn="l">
              <a:buNone/>
            </a:pPr>
            <a:r>
              <a:rPr lang="en-GB" b="1" i="0" u="none" strike="noStrike" dirty="0">
                <a:solidFill>
                  <a:srgbClr val="000000"/>
                </a:solidFill>
                <a:effectLst/>
                <a:latin typeface="Times New Roman" panose="02020603050405020304" pitchFamily="18" charset="0"/>
                <a:cs typeface="Times New Roman" panose="02020603050405020304" pitchFamily="18" charset="0"/>
              </a:rPr>
              <a:t>Visualization</a:t>
            </a:r>
            <a:r>
              <a:rPr lang="en-GB" b="0" i="0" u="none" strike="noStrike" dirty="0">
                <a:solidFill>
                  <a:srgbClr val="000000"/>
                </a:solidFill>
                <a:effectLst/>
                <a:latin typeface="Times New Roman" panose="02020603050405020304" pitchFamily="18" charset="0"/>
                <a:cs typeface="Times New Roman" panose="02020603050405020304" pitchFamily="18" charset="0"/>
              </a:rPr>
              <a:t>: Spectrograms can visually represent formant frequencies, with stress regions showing up as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color</a:t>
            </a:r>
            <a:r>
              <a:rPr lang="en-GB" b="0" i="0" u="none" strike="noStrike" dirty="0">
                <a:solidFill>
                  <a:srgbClr val="000000"/>
                </a:solidFill>
                <a:effectLst/>
                <a:latin typeface="Times New Roman" panose="02020603050405020304" pitchFamily="18" charset="0"/>
                <a:cs typeface="Times New Roman" panose="02020603050405020304" pitchFamily="18" charset="0"/>
              </a:rPr>
              <a:t> or shape changes in the spectrum</a:t>
            </a:r>
          </a:p>
          <a:p>
            <a:endParaRPr lang="en-JP" dirty="0"/>
          </a:p>
        </p:txBody>
      </p:sp>
    </p:spTree>
    <p:extLst>
      <p:ext uri="{BB962C8B-B14F-4D97-AF65-F5344CB8AC3E}">
        <p14:creationId xmlns:p14="http://schemas.microsoft.com/office/powerpoint/2010/main" val="2299562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90F6-4997-8C81-DE70-0807F644A798}"/>
              </a:ext>
            </a:extLst>
          </p:cNvPr>
          <p:cNvSpPr>
            <a:spLocks noGrp="1"/>
          </p:cNvSpPr>
          <p:nvPr>
            <p:ph type="title"/>
          </p:nvPr>
        </p:nvSpPr>
        <p:spPr>
          <a:xfrm>
            <a:off x="838200" y="365126"/>
            <a:ext cx="10515600" cy="668028"/>
          </a:xfrm>
        </p:spPr>
        <p:txBody>
          <a:bodyPr>
            <a:normAutofit fontScale="90000"/>
          </a:bodyPr>
          <a:lstStyle/>
          <a:p>
            <a:r>
              <a:rPr lang="en-JP" dirty="0">
                <a:latin typeface="Times New Roman" panose="02020603050405020304" pitchFamily="18" charset="0"/>
                <a:cs typeface="Times New Roman" panose="02020603050405020304" pitchFamily="18" charset="0"/>
              </a:rPr>
              <a:t>Future work </a:t>
            </a:r>
          </a:p>
        </p:txBody>
      </p:sp>
      <p:sp>
        <p:nvSpPr>
          <p:cNvPr id="3" name="Content Placeholder 2">
            <a:extLst>
              <a:ext uri="{FF2B5EF4-FFF2-40B4-BE49-F238E27FC236}">
                <a16:creationId xmlns:a16="http://schemas.microsoft.com/office/drawing/2014/main" id="{D3B394F0-3F1B-4406-B526-16B6410D4612}"/>
              </a:ext>
            </a:extLst>
          </p:cNvPr>
          <p:cNvSpPr>
            <a:spLocks noGrp="1"/>
          </p:cNvSpPr>
          <p:nvPr>
            <p:ph idx="1"/>
          </p:nvPr>
        </p:nvSpPr>
        <p:spPr>
          <a:xfrm>
            <a:off x="1253679" y="1880988"/>
            <a:ext cx="9684641" cy="3636409"/>
          </a:xfrm>
        </p:spPr>
        <p:txBody>
          <a:bodyPr>
            <a:normAutofit/>
          </a:bodyPr>
          <a:lstStyle/>
          <a:p>
            <a:r>
              <a:rPr lang="en-JP" dirty="0">
                <a:latin typeface="Times New Roman" panose="02020603050405020304" pitchFamily="18" charset="0"/>
                <a:cs typeface="Times New Roman" panose="02020603050405020304" pitchFamily="18" charset="0"/>
              </a:rPr>
              <a:t>Real time Facial expression recognition.</a:t>
            </a:r>
          </a:p>
          <a:p>
            <a:r>
              <a:rPr lang="en-JP" dirty="0">
                <a:latin typeface="Times New Roman" panose="02020603050405020304" pitchFamily="18" charset="0"/>
                <a:cs typeface="Times New Roman" panose="02020603050405020304" pitchFamily="18" charset="0"/>
              </a:rPr>
              <a:t>Visualization based on paralinguistic </a:t>
            </a:r>
          </a:p>
          <a:p>
            <a:r>
              <a:rPr lang="en-GB" dirty="0">
                <a:latin typeface="Times New Roman" panose="02020603050405020304" pitchFamily="18" charset="0"/>
                <a:cs typeface="Times New Roman" panose="02020603050405020304" pitchFamily="18" charset="0"/>
              </a:rPr>
              <a:t>Stress level visualization (non-verbal signal, emotion polarity, visualization-based prosody signal, heatmaps).</a:t>
            </a:r>
          </a:p>
          <a:p>
            <a:r>
              <a:rPr lang="en-GB" dirty="0">
                <a:latin typeface="Times New Roman" panose="02020603050405020304" pitchFamily="18" charset="0"/>
                <a:cs typeface="Times New Roman" panose="02020603050405020304" pitchFamily="18" charset="0"/>
              </a:rPr>
              <a:t> Mental health dialogue system for personalized support.</a:t>
            </a:r>
          </a:p>
          <a:p>
            <a:endParaRPr lang="en-JP"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5A46F21-7C85-0104-EF5C-FE17634E3AF8}"/>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16</a:t>
            </a:r>
            <a:endParaRPr lang="en-JP" dirty="0"/>
          </a:p>
        </p:txBody>
      </p:sp>
    </p:spTree>
    <p:extLst>
      <p:ext uri="{BB962C8B-B14F-4D97-AF65-F5344CB8AC3E}">
        <p14:creationId xmlns:p14="http://schemas.microsoft.com/office/powerpoint/2010/main" val="1098851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95A7-E873-86BD-BD1D-BF4568BBDD2E}"/>
              </a:ext>
            </a:extLst>
          </p:cNvPr>
          <p:cNvSpPr>
            <a:spLocks noGrp="1"/>
          </p:cNvSpPr>
          <p:nvPr>
            <p:ph type="title"/>
          </p:nvPr>
        </p:nvSpPr>
        <p:spPr>
          <a:xfrm>
            <a:off x="838200" y="365125"/>
            <a:ext cx="10515600" cy="798657"/>
          </a:xfrm>
        </p:spPr>
        <p:txBody>
          <a:bodyPr/>
          <a:lstStyle/>
          <a:p>
            <a:r>
              <a:rPr lang="en-GB" dirty="0">
                <a:latin typeface="Times New Roman" panose="02020603050405020304" pitchFamily="18" charset="0"/>
                <a:cs typeface="Times New Roman" panose="02020603050405020304" pitchFamily="18" charset="0"/>
              </a:rPr>
              <a:t>S</a:t>
            </a:r>
            <a:r>
              <a:rPr lang="en-JP" dirty="0">
                <a:latin typeface="Times New Roman" panose="02020603050405020304" pitchFamily="18" charset="0"/>
                <a:cs typeface="Times New Roman" panose="02020603050405020304" pitchFamily="18" charset="0"/>
              </a:rPr>
              <a:t>tress radar(spider plot)</a:t>
            </a:r>
          </a:p>
        </p:txBody>
      </p:sp>
      <p:pic>
        <p:nvPicPr>
          <p:cNvPr id="4" name="Content Placeholder 3">
            <a:extLst>
              <a:ext uri="{FF2B5EF4-FFF2-40B4-BE49-F238E27FC236}">
                <a16:creationId xmlns:a16="http://schemas.microsoft.com/office/drawing/2014/main" id="{A0C3C074-A377-5519-B6DB-339776A3CFEF}"/>
              </a:ext>
            </a:extLst>
          </p:cNvPr>
          <p:cNvPicPr>
            <a:picLocks noGrp="1" noChangeAspect="1"/>
          </p:cNvPicPr>
          <p:nvPr>
            <p:ph idx="1"/>
          </p:nvPr>
        </p:nvPicPr>
        <p:blipFill>
          <a:blip r:embed="rId2"/>
          <a:stretch>
            <a:fillRect/>
          </a:stretch>
        </p:blipFill>
        <p:spPr>
          <a:xfrm>
            <a:off x="6553573" y="1468726"/>
            <a:ext cx="5638427" cy="4902200"/>
          </a:xfrm>
          <a:prstGeom prst="rect">
            <a:avLst/>
          </a:prstGeom>
        </p:spPr>
      </p:pic>
      <p:pic>
        <p:nvPicPr>
          <p:cNvPr id="5" name="Picture 4">
            <a:extLst>
              <a:ext uri="{FF2B5EF4-FFF2-40B4-BE49-F238E27FC236}">
                <a16:creationId xmlns:a16="http://schemas.microsoft.com/office/drawing/2014/main" id="{6B6779F5-A185-AB65-628A-FA7E2BEA1EE1}"/>
              </a:ext>
            </a:extLst>
          </p:cNvPr>
          <p:cNvPicPr>
            <a:picLocks noChangeAspect="1"/>
          </p:cNvPicPr>
          <p:nvPr/>
        </p:nvPicPr>
        <p:blipFill>
          <a:blip r:embed="rId3"/>
          <a:stretch>
            <a:fillRect/>
          </a:stretch>
        </p:blipFill>
        <p:spPr>
          <a:xfrm>
            <a:off x="581891" y="1468726"/>
            <a:ext cx="5832763" cy="5308024"/>
          </a:xfrm>
          <a:prstGeom prst="rect">
            <a:avLst/>
          </a:prstGeom>
        </p:spPr>
      </p:pic>
    </p:spTree>
    <p:extLst>
      <p:ext uri="{BB962C8B-B14F-4D97-AF65-F5344CB8AC3E}">
        <p14:creationId xmlns:p14="http://schemas.microsoft.com/office/powerpoint/2010/main" val="349234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EF042-D063-5BEC-06D6-2388CE14A5DE}"/>
              </a:ext>
            </a:extLst>
          </p:cNvPr>
          <p:cNvSpPr>
            <a:spLocks noGrp="1"/>
          </p:cNvSpPr>
          <p:nvPr>
            <p:ph type="title"/>
          </p:nvPr>
        </p:nvSpPr>
        <p:spPr>
          <a:xfrm>
            <a:off x="457200" y="428576"/>
            <a:ext cx="10515600" cy="1133499"/>
          </a:xfrm>
        </p:spPr>
        <p:txBody>
          <a:bodyPr>
            <a:normAutofit/>
          </a:bodyPr>
          <a:lstStyle/>
          <a:p>
            <a:pPr algn="ctr"/>
            <a:r>
              <a:rPr lang="en-JP" sz="5200" dirty="0">
                <a:latin typeface="Times New Roman" panose="02020603050405020304" pitchFamily="18" charset="0"/>
                <a:cs typeface="Times New Roman" panose="02020603050405020304" pitchFamily="18" charset="0"/>
              </a:rPr>
              <a:t>Overview</a:t>
            </a:r>
          </a:p>
        </p:txBody>
      </p:sp>
      <p:graphicFrame>
        <p:nvGraphicFramePr>
          <p:cNvPr id="5" name="Content Placeholder 2">
            <a:extLst>
              <a:ext uri="{FF2B5EF4-FFF2-40B4-BE49-F238E27FC236}">
                <a16:creationId xmlns:a16="http://schemas.microsoft.com/office/drawing/2014/main" id="{71378256-58F1-F9B6-79D6-B1983551CB12}"/>
              </a:ext>
            </a:extLst>
          </p:cNvPr>
          <p:cNvGraphicFramePr>
            <a:graphicFrameLocks noGrp="1"/>
          </p:cNvGraphicFramePr>
          <p:nvPr>
            <p:ph idx="1"/>
            <p:extLst>
              <p:ext uri="{D42A27DB-BD31-4B8C-83A1-F6EECF244321}">
                <p14:modId xmlns:p14="http://schemas.microsoft.com/office/powerpoint/2010/main" val="2007153394"/>
              </p:ext>
            </p:extLst>
          </p:nvPr>
        </p:nvGraphicFramePr>
        <p:xfrm>
          <a:off x="838200" y="1562075"/>
          <a:ext cx="10515600" cy="4619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6C3DCDE-6E85-9243-C058-DB2A6EAA0A73}"/>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5</a:t>
            </a:r>
          </a:p>
        </p:txBody>
      </p:sp>
    </p:spTree>
    <p:extLst>
      <p:ext uri="{BB962C8B-B14F-4D97-AF65-F5344CB8AC3E}">
        <p14:creationId xmlns:p14="http://schemas.microsoft.com/office/powerpoint/2010/main" val="307988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67F9B-3F5C-F98B-E08E-12C305AB3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76D9D-F460-0721-3BFB-ADB38B97D8F8}"/>
              </a:ext>
            </a:extLst>
          </p:cNvPr>
          <p:cNvSpPr>
            <a:spLocks noGrp="1"/>
          </p:cNvSpPr>
          <p:nvPr>
            <p:ph type="title"/>
          </p:nvPr>
        </p:nvSpPr>
        <p:spPr>
          <a:xfrm>
            <a:off x="838199" y="448253"/>
            <a:ext cx="10515600" cy="668028"/>
          </a:xfrm>
        </p:spPr>
        <p:txBody>
          <a:bodyPr>
            <a:normAutofit fontScale="90000"/>
          </a:bodyPr>
          <a:lstStyle/>
          <a:p>
            <a:r>
              <a:rPr lang="en-JP" dirty="0">
                <a:latin typeface="Times New Roman" panose="02020603050405020304" pitchFamily="18" charset="0"/>
                <a:cs typeface="Times New Roman" panose="02020603050405020304" pitchFamily="18" charset="0"/>
              </a:rPr>
              <a:t>Future consideration</a:t>
            </a:r>
          </a:p>
        </p:txBody>
      </p:sp>
      <p:sp>
        <p:nvSpPr>
          <p:cNvPr id="3" name="Content Placeholder 2">
            <a:extLst>
              <a:ext uri="{FF2B5EF4-FFF2-40B4-BE49-F238E27FC236}">
                <a16:creationId xmlns:a16="http://schemas.microsoft.com/office/drawing/2014/main" id="{0A76F538-8794-5DBA-B14E-A17020767B18}"/>
              </a:ext>
            </a:extLst>
          </p:cNvPr>
          <p:cNvSpPr>
            <a:spLocks noGrp="1"/>
          </p:cNvSpPr>
          <p:nvPr>
            <p:ph idx="1"/>
          </p:nvPr>
        </p:nvSpPr>
        <p:spPr>
          <a:xfrm>
            <a:off x="1253679" y="1880988"/>
            <a:ext cx="9684641" cy="3636409"/>
          </a:xfrm>
        </p:spPr>
        <p:txBody>
          <a:bodyPr>
            <a:normAutofit/>
          </a:bodyPr>
          <a:lstStyle/>
          <a:p>
            <a:r>
              <a:rPr lang="en-JP" dirty="0">
                <a:latin typeface="Times New Roman" panose="02020603050405020304" pitchFamily="18" charset="0"/>
                <a:cs typeface="Times New Roman" panose="02020603050405020304" pitchFamily="18" charset="0"/>
              </a:rPr>
              <a:t>Visualization based on paralinguistic </a:t>
            </a:r>
          </a:p>
          <a:p>
            <a:r>
              <a:rPr lang="en-GB" dirty="0">
                <a:latin typeface="Times New Roman" panose="02020603050405020304" pitchFamily="18" charset="0"/>
                <a:cs typeface="Times New Roman" panose="02020603050405020304" pitchFamily="18" charset="0"/>
              </a:rPr>
              <a:t>Stress level visualization (non-verbal signal, emotion polarity, visualization-based prosody signal).</a:t>
            </a:r>
          </a:p>
          <a:p>
            <a:r>
              <a:rPr lang="en-JP" dirty="0">
                <a:latin typeface="Times New Roman" panose="02020603050405020304" pitchFamily="18" charset="0"/>
                <a:cs typeface="Times New Roman" panose="02020603050405020304" pitchFamily="18" charset="0"/>
              </a:rPr>
              <a:t>Real time Facial expression recognition.</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Mental health dialogue system for personalized support.</a:t>
            </a:r>
          </a:p>
          <a:p>
            <a:endParaRPr lang="en-JP"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711BEAE-9129-F2FB-5C7A-817202020BF9}"/>
              </a:ext>
            </a:extLst>
          </p:cNvPr>
          <p:cNvSpPr txBox="1"/>
          <p:nvPr/>
        </p:nvSpPr>
        <p:spPr>
          <a:xfrm>
            <a:off x="11353800" y="6308209"/>
            <a:ext cx="520700"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16</a:t>
            </a:r>
            <a:endParaRPr lang="en-JP" dirty="0"/>
          </a:p>
        </p:txBody>
      </p:sp>
    </p:spTree>
    <p:extLst>
      <p:ext uri="{BB962C8B-B14F-4D97-AF65-F5344CB8AC3E}">
        <p14:creationId xmlns:p14="http://schemas.microsoft.com/office/powerpoint/2010/main" val="2780617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7C2D-BCCA-B0E1-A7D9-71E0006E6DAB}"/>
              </a:ext>
            </a:extLst>
          </p:cNvPr>
          <p:cNvSpPr>
            <a:spLocks noGrp="1"/>
          </p:cNvSpPr>
          <p:nvPr>
            <p:ph type="title"/>
          </p:nvPr>
        </p:nvSpPr>
        <p:spPr/>
        <p:txBody>
          <a:bodyPr/>
          <a:lstStyle/>
          <a:p>
            <a:endParaRPr lang="en-JP"/>
          </a:p>
        </p:txBody>
      </p:sp>
      <p:sp>
        <p:nvSpPr>
          <p:cNvPr id="3" name="Content Placeholder 2">
            <a:extLst>
              <a:ext uri="{FF2B5EF4-FFF2-40B4-BE49-F238E27FC236}">
                <a16:creationId xmlns:a16="http://schemas.microsoft.com/office/drawing/2014/main" id="{0089821A-25C9-FA70-7AA8-948539C5244E}"/>
              </a:ext>
            </a:extLst>
          </p:cNvPr>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{"prompt": "Analyse the following transcript for signs of distress and urgency."}</a:t>
            </a:r>
            <a:r>
              <a:rPr lang="en-GB" sz="2800" b="0" i="0" u="none" strike="noStrike" dirty="0">
                <a:solidFill>
                  <a:srgbClr val="000000"/>
                </a:solidFill>
                <a:effectLst/>
                <a:latin typeface="Times New Roman" panose="02020603050405020304" pitchFamily="18" charset="0"/>
                <a:cs typeface="Times New Roman" panose="02020603050405020304" pitchFamily="18" charset="0"/>
              </a:rPr>
              <a:t>.</a:t>
            </a:r>
            <a:endParaRPr lang="en-JP" dirty="0"/>
          </a:p>
        </p:txBody>
      </p:sp>
      <p:sp>
        <p:nvSpPr>
          <p:cNvPr id="4" name="TextBox 3">
            <a:extLst>
              <a:ext uri="{FF2B5EF4-FFF2-40B4-BE49-F238E27FC236}">
                <a16:creationId xmlns:a16="http://schemas.microsoft.com/office/drawing/2014/main" id="{7B943ADB-4D35-0967-8F48-8F1B573FAD62}"/>
              </a:ext>
            </a:extLst>
          </p:cNvPr>
          <p:cNvSpPr txBox="1"/>
          <p:nvPr/>
        </p:nvSpPr>
        <p:spPr>
          <a:xfrm rot="21360073">
            <a:off x="6776423" y="3816628"/>
            <a:ext cx="1614868" cy="369332"/>
          </a:xfrm>
          <a:prstGeom prst="rect">
            <a:avLst/>
          </a:prstGeom>
          <a:noFill/>
        </p:spPr>
        <p:txBody>
          <a:bodyPr wrap="square" rtlCol="0">
            <a:spAutoFit/>
          </a:bodyPr>
          <a:lstStyle/>
          <a:p>
            <a:r>
              <a:rPr lang="en-GB" dirty="0"/>
              <a:t>A</a:t>
            </a:r>
            <a:r>
              <a:rPr lang="en-JP" dirty="0"/>
              <a:t>udio capture</a:t>
            </a:r>
          </a:p>
        </p:txBody>
      </p:sp>
      <p:sp>
        <p:nvSpPr>
          <p:cNvPr id="6" name="TextBox 5">
            <a:extLst>
              <a:ext uri="{FF2B5EF4-FFF2-40B4-BE49-F238E27FC236}">
                <a16:creationId xmlns:a16="http://schemas.microsoft.com/office/drawing/2014/main" id="{9D35CCFA-1CFA-692A-B01A-D2BC0C65AA75}"/>
              </a:ext>
            </a:extLst>
          </p:cNvPr>
          <p:cNvSpPr txBox="1"/>
          <p:nvPr/>
        </p:nvSpPr>
        <p:spPr>
          <a:xfrm>
            <a:off x="1485879" y="2856404"/>
            <a:ext cx="6097978" cy="646331"/>
          </a:xfrm>
          <a:prstGeom prst="rect">
            <a:avLst/>
          </a:prstGeom>
          <a:noFill/>
        </p:spPr>
        <p:txBody>
          <a:bodyPr wrap="square">
            <a:spAutoFit/>
          </a:bodyPr>
          <a:lstStyle/>
          <a:p>
            <a:pPr marL="0" indent="0">
              <a:buNone/>
            </a:pPr>
            <a:r>
              <a:rPr lang="en-GB" b="1" dirty="0">
                <a:latin typeface="Times New Roman" panose="02020603050405020304" pitchFamily="18" charset="0"/>
                <a:cs typeface="Times New Roman" panose="02020603050405020304" pitchFamily="18" charset="0"/>
              </a:rPr>
              <a:t>Next Steps</a:t>
            </a:r>
            <a:r>
              <a:rPr lang="en-GB" dirty="0">
                <a:latin typeface="Times New Roman" panose="02020603050405020304" pitchFamily="18" charset="0"/>
                <a:cs typeface="Times New Roman" panose="02020603050405020304" pitchFamily="18" charset="0"/>
              </a:rPr>
              <a:t>: Prototype development, testing with real-world data, and clinical trials.</a:t>
            </a:r>
            <a:endParaRPr lang="en-JP"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C1923C5-4AF2-B195-0EE0-D222EBA95253}"/>
              </a:ext>
            </a:extLst>
          </p:cNvPr>
          <p:cNvSpPr txBox="1"/>
          <p:nvPr/>
        </p:nvSpPr>
        <p:spPr>
          <a:xfrm>
            <a:off x="1790205" y="4609226"/>
            <a:ext cx="6097978" cy="1200329"/>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H</a:t>
            </a:r>
            <a:r>
              <a:rPr lang="en-JP" dirty="0">
                <a:latin typeface="Times New Roman" panose="02020603050405020304" pitchFamily="18" charset="0"/>
                <a:cs typeface="Times New Roman" panose="02020603050405020304" pitchFamily="18" charset="0"/>
              </a:rPr>
              <a:t>ow to visualize the stress</a:t>
            </a:r>
          </a:p>
          <a:p>
            <a:r>
              <a:rPr lang="en-GB" dirty="0">
                <a:latin typeface="Times New Roman" panose="02020603050405020304" pitchFamily="18" charset="0"/>
                <a:cs typeface="Times New Roman" panose="02020603050405020304" pitchFamily="18" charset="0"/>
              </a:rPr>
              <a:t>C</a:t>
            </a:r>
            <a:r>
              <a:rPr lang="en-JP" dirty="0">
                <a:latin typeface="Times New Roman" panose="02020603050405020304" pitchFamily="18" charset="0"/>
                <a:cs typeface="Times New Roman" panose="02020603050405020304" pitchFamily="18" charset="0"/>
              </a:rPr>
              <a:t>urrent version of visualization is based on text </a:t>
            </a:r>
          </a:p>
          <a:p>
            <a:r>
              <a:rPr lang="en-GB" dirty="0">
                <a:latin typeface="Times New Roman" panose="02020603050405020304" pitchFamily="18" charset="0"/>
                <a:cs typeface="Times New Roman" panose="02020603050405020304" pitchFamily="18" charset="0"/>
              </a:rPr>
              <a:t>M</a:t>
            </a:r>
            <a:r>
              <a:rPr lang="en-JP" dirty="0">
                <a:latin typeface="Times New Roman" panose="02020603050405020304" pitchFamily="18" charset="0"/>
                <a:cs typeface="Times New Roman" panose="02020603050405020304" pitchFamily="18" charset="0"/>
              </a:rPr>
              <a:t>y slides can be improved by appending more meaningful future work</a:t>
            </a:r>
            <a:r>
              <a:rPr lang="en-JP" dirty="0"/>
              <a:t>.</a:t>
            </a:r>
          </a:p>
        </p:txBody>
      </p:sp>
    </p:spTree>
    <p:extLst>
      <p:ext uri="{BB962C8B-B14F-4D97-AF65-F5344CB8AC3E}">
        <p14:creationId xmlns:p14="http://schemas.microsoft.com/office/powerpoint/2010/main" val="679451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FC23-BB5C-C608-4953-D8C9687DE997}"/>
              </a:ext>
            </a:extLst>
          </p:cNvPr>
          <p:cNvSpPr>
            <a:spLocks noGrp="1"/>
          </p:cNvSpPr>
          <p:nvPr>
            <p:ph type="title"/>
          </p:nvPr>
        </p:nvSpPr>
        <p:spPr/>
        <p:txBody>
          <a:bodyPr/>
          <a:lstStyle/>
          <a:p>
            <a:r>
              <a:rPr lang="en-GB" b="0" i="0" u="none" strike="noStrike" dirty="0">
                <a:solidFill>
                  <a:srgbClr val="000000"/>
                </a:solidFill>
                <a:effectLst/>
                <a:latin typeface="Times New Roman" panose="02020603050405020304" pitchFamily="18" charset="0"/>
                <a:cs typeface="Times New Roman" panose="02020603050405020304" pitchFamily="18" charset="0"/>
              </a:rPr>
              <a:t>Future Directions</a:t>
            </a:r>
            <a:endParaRPr lang="en-JP"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F2AB8E-9A3E-F414-2FDD-93EFBCD6AF47}"/>
              </a:ext>
            </a:extLst>
          </p:cNvPr>
          <p:cNvSpPr>
            <a:spLocks noGrp="1"/>
          </p:cNvSpPr>
          <p:nvPr>
            <p:ph idx="1"/>
          </p:nvPr>
        </p:nvSpPr>
        <p:spPr/>
        <p:txBody>
          <a:bodyPr/>
          <a:lstStyle/>
          <a:p>
            <a:pPr marL="0" indent="0">
              <a:buNone/>
            </a:pPr>
            <a:r>
              <a:rPr lang="en-GB" b="1" dirty="0">
                <a:latin typeface="Times New Roman" panose="02020603050405020304" pitchFamily="18" charset="0"/>
                <a:cs typeface="Times New Roman" panose="02020603050405020304" pitchFamily="18" charset="0"/>
              </a:rPr>
              <a:t>Enhancing Accuracy</a:t>
            </a:r>
            <a:r>
              <a:rPr lang="en-GB" dirty="0">
                <a:latin typeface="Times New Roman" panose="02020603050405020304" pitchFamily="18" charset="0"/>
                <a:cs typeface="Times New Roman" panose="02020603050405020304" pitchFamily="18" charset="0"/>
              </a:rPr>
              <a:t>: Improving algorithms for better stress prediction.</a:t>
            </a:r>
          </a:p>
          <a:p>
            <a:pPr marL="0" indent="0">
              <a:buNone/>
            </a:pPr>
            <a:r>
              <a:rPr lang="en-GB" b="1" dirty="0">
                <a:latin typeface="Times New Roman" panose="02020603050405020304" pitchFamily="18" charset="0"/>
                <a:cs typeface="Times New Roman" panose="02020603050405020304" pitchFamily="18" charset="0"/>
              </a:rPr>
              <a:t>Broader Integration</a:t>
            </a:r>
            <a:r>
              <a:rPr lang="en-GB" dirty="0">
                <a:latin typeface="Times New Roman" panose="02020603050405020304" pitchFamily="18" charset="0"/>
                <a:cs typeface="Times New Roman" panose="02020603050405020304" pitchFamily="18" charset="0"/>
              </a:rPr>
              <a:t>: Integrating with wearable devices (smartwatches, health trackers) for a more holistic approach.</a:t>
            </a:r>
          </a:p>
          <a:p>
            <a:pPr marL="0" indent="0">
              <a:buNone/>
            </a:pPr>
            <a:r>
              <a:rPr lang="en-GB" b="1" dirty="0">
                <a:latin typeface="Times New Roman" panose="02020603050405020304" pitchFamily="18" charset="0"/>
                <a:cs typeface="Times New Roman" panose="02020603050405020304" pitchFamily="18" charset="0"/>
              </a:rPr>
              <a:t>AI-Empowered Therapy</a:t>
            </a:r>
            <a:r>
              <a:rPr lang="en-GB" dirty="0">
                <a:latin typeface="Times New Roman" panose="02020603050405020304" pitchFamily="18" charset="0"/>
                <a:cs typeface="Times New Roman" panose="02020603050405020304" pitchFamily="18" charset="0"/>
              </a:rPr>
              <a:t>: Further development of the dialogue system into a full-fledged therapeutic assistant.</a:t>
            </a:r>
          </a:p>
          <a:p>
            <a:endParaRPr lang="en-JP" dirty="0"/>
          </a:p>
        </p:txBody>
      </p:sp>
    </p:spTree>
    <p:extLst>
      <p:ext uri="{BB962C8B-B14F-4D97-AF65-F5344CB8AC3E}">
        <p14:creationId xmlns:p14="http://schemas.microsoft.com/office/powerpoint/2010/main" val="746497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loyee - Free people icons">
            <a:extLst>
              <a:ext uri="{FF2B5EF4-FFF2-40B4-BE49-F238E27FC236}">
                <a16:creationId xmlns:a16="http://schemas.microsoft.com/office/drawing/2014/main" id="{0A0644EB-7822-4C1E-E965-6E30C82FEA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536" y="243988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Voice messages icon Voice recognition with ...">
            <a:extLst>
              <a:ext uri="{FF2B5EF4-FFF2-40B4-BE49-F238E27FC236}">
                <a16:creationId xmlns:a16="http://schemas.microsoft.com/office/drawing/2014/main" id="{C082814A-8DDE-2873-A715-F28B79DCB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432" y="2664464"/>
            <a:ext cx="1994438" cy="97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AI Whisper API - Developer docs, APIs, SDKs, and auth. | API Tracker">
            <a:extLst>
              <a:ext uri="{FF2B5EF4-FFF2-40B4-BE49-F238E27FC236}">
                <a16:creationId xmlns:a16="http://schemas.microsoft.com/office/drawing/2014/main" id="{95F7BAF7-D1A3-BB11-4A9B-2663BAA89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476" y="2742082"/>
            <a:ext cx="778078" cy="778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594583-A783-0778-F376-2F6A38D01A97}"/>
              </a:ext>
            </a:extLst>
          </p:cNvPr>
          <p:cNvSpPr/>
          <p:nvPr/>
        </p:nvSpPr>
        <p:spPr>
          <a:xfrm>
            <a:off x="5449803" y="2217583"/>
            <a:ext cx="2674705" cy="19037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bg1"/>
              </a:solidFill>
            </a:endParaRPr>
          </a:p>
        </p:txBody>
      </p:sp>
      <p:pic>
        <p:nvPicPr>
          <p:cNvPr id="5" name="Picture 8" descr="Transcript Vector Images (over 790)">
            <a:extLst>
              <a:ext uri="{FF2B5EF4-FFF2-40B4-BE49-F238E27FC236}">
                <a16:creationId xmlns:a16="http://schemas.microsoft.com/office/drawing/2014/main" id="{0EAE8B6C-A686-4747-08CC-BA5ABD3FB8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24" t="19765" r="6602" b="19063"/>
          <a:stretch/>
        </p:blipFill>
        <p:spPr bwMode="auto">
          <a:xfrm>
            <a:off x="5562995" y="2437743"/>
            <a:ext cx="1101914" cy="1018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mpt Icons - Free SVG &amp; PNG Prompt ...">
            <a:extLst>
              <a:ext uri="{FF2B5EF4-FFF2-40B4-BE49-F238E27FC236}">
                <a16:creationId xmlns:a16="http://schemas.microsoft.com/office/drawing/2014/main" id="{C9C09572-702F-4979-5D66-06E9284AFB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213" y="2416625"/>
            <a:ext cx="710181" cy="10610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lm」の写真素材 | 13,282件の無料イラスト画像 | Adobe Stock">
            <a:extLst>
              <a:ext uri="{FF2B5EF4-FFF2-40B4-BE49-F238E27FC236}">
                <a16:creationId xmlns:a16="http://schemas.microsoft.com/office/drawing/2014/main" id="{702191F0-A24D-86F6-600F-B449234F4B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2058" y="2682060"/>
            <a:ext cx="1202746" cy="117212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dd with solid fill">
            <a:extLst>
              <a:ext uri="{FF2B5EF4-FFF2-40B4-BE49-F238E27FC236}">
                <a16:creationId xmlns:a16="http://schemas.microsoft.com/office/drawing/2014/main" id="{67CDA02A-55D7-0DCF-7A2C-C53F52709B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9886" y="2887945"/>
            <a:ext cx="406103" cy="406103"/>
          </a:xfrm>
          <a:prstGeom prst="rect">
            <a:avLst/>
          </a:prstGeom>
        </p:spPr>
      </p:pic>
      <p:pic>
        <p:nvPicPr>
          <p:cNvPr id="10" name="Graphic 9" descr="Arrow Right with solid fill">
            <a:extLst>
              <a:ext uri="{FF2B5EF4-FFF2-40B4-BE49-F238E27FC236}">
                <a16:creationId xmlns:a16="http://schemas.microsoft.com/office/drawing/2014/main" id="{8A7911D0-71EF-7082-3399-72D4D17EF6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681" y="2887945"/>
            <a:ext cx="514350" cy="514350"/>
          </a:xfrm>
          <a:prstGeom prst="rect">
            <a:avLst/>
          </a:prstGeom>
        </p:spPr>
      </p:pic>
      <p:pic>
        <p:nvPicPr>
          <p:cNvPr id="11" name="Graphic 10" descr="Arrow Right with solid fill">
            <a:extLst>
              <a:ext uri="{FF2B5EF4-FFF2-40B4-BE49-F238E27FC236}">
                <a16:creationId xmlns:a16="http://schemas.microsoft.com/office/drawing/2014/main" id="{7880527B-3F8B-20FF-4194-0CF9523B44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23197" y="2963319"/>
            <a:ext cx="514350" cy="514350"/>
          </a:xfrm>
          <a:prstGeom prst="rect">
            <a:avLst/>
          </a:prstGeom>
        </p:spPr>
      </p:pic>
      <p:pic>
        <p:nvPicPr>
          <p:cNvPr id="12" name="Graphic 11" descr="Arrow Right with solid fill">
            <a:extLst>
              <a:ext uri="{FF2B5EF4-FFF2-40B4-BE49-F238E27FC236}">
                <a16:creationId xmlns:a16="http://schemas.microsoft.com/office/drawing/2014/main" id="{A3442C9D-1933-EDF8-1C61-51639D4472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36875" y="2887945"/>
            <a:ext cx="514350" cy="514350"/>
          </a:xfrm>
          <a:prstGeom prst="rect">
            <a:avLst/>
          </a:prstGeom>
        </p:spPr>
      </p:pic>
      <p:pic>
        <p:nvPicPr>
          <p:cNvPr id="13" name="Graphic 12" descr="Arrow Right with solid fill">
            <a:extLst>
              <a:ext uri="{FF2B5EF4-FFF2-40B4-BE49-F238E27FC236}">
                <a16:creationId xmlns:a16="http://schemas.microsoft.com/office/drawing/2014/main" id="{0B546997-6BC0-5480-7371-5A440729EC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94009" y="2921800"/>
            <a:ext cx="514350" cy="514350"/>
          </a:xfrm>
          <a:prstGeom prst="rect">
            <a:avLst/>
          </a:prstGeom>
        </p:spPr>
      </p:pic>
      <p:sp>
        <p:nvSpPr>
          <p:cNvPr id="14" name="TextBox 13">
            <a:extLst>
              <a:ext uri="{FF2B5EF4-FFF2-40B4-BE49-F238E27FC236}">
                <a16:creationId xmlns:a16="http://schemas.microsoft.com/office/drawing/2014/main" id="{6FC54926-7DEC-13EA-78E6-550BE4532406}"/>
              </a:ext>
            </a:extLst>
          </p:cNvPr>
          <p:cNvSpPr txBox="1"/>
          <p:nvPr/>
        </p:nvSpPr>
        <p:spPr>
          <a:xfrm>
            <a:off x="5515813" y="3546882"/>
            <a:ext cx="1194134" cy="369332"/>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Transcript</a:t>
            </a:r>
          </a:p>
        </p:txBody>
      </p:sp>
      <p:sp>
        <p:nvSpPr>
          <p:cNvPr id="16" name="TextBox 15">
            <a:extLst>
              <a:ext uri="{FF2B5EF4-FFF2-40B4-BE49-F238E27FC236}">
                <a16:creationId xmlns:a16="http://schemas.microsoft.com/office/drawing/2014/main" id="{4FCA3BB8-BEB3-EBDA-5BE7-9130F56748AF}"/>
              </a:ext>
            </a:extLst>
          </p:cNvPr>
          <p:cNvSpPr txBox="1"/>
          <p:nvPr/>
        </p:nvSpPr>
        <p:spPr>
          <a:xfrm>
            <a:off x="6944288" y="3504345"/>
            <a:ext cx="1026225" cy="369332"/>
          </a:xfrm>
          <a:prstGeom prst="rect">
            <a:avLst/>
          </a:prstGeom>
          <a:noFill/>
        </p:spPr>
        <p:txBody>
          <a:bodyPr wrap="square">
            <a:spAutoFit/>
          </a:bodyPr>
          <a:lstStyle/>
          <a:p>
            <a:r>
              <a:rPr lang="en-JP" dirty="0">
                <a:latin typeface="Times New Roman" panose="02020603050405020304" pitchFamily="18" charset="0"/>
                <a:cs typeface="Times New Roman" panose="02020603050405020304" pitchFamily="18" charset="0"/>
              </a:rPr>
              <a:t>Prompt</a:t>
            </a:r>
          </a:p>
        </p:txBody>
      </p:sp>
      <p:sp>
        <p:nvSpPr>
          <p:cNvPr id="17" name="Title 1">
            <a:extLst>
              <a:ext uri="{FF2B5EF4-FFF2-40B4-BE49-F238E27FC236}">
                <a16:creationId xmlns:a16="http://schemas.microsoft.com/office/drawing/2014/main" id="{DE20BCB7-BC5D-1E44-39F7-80BE4DE4F1B7}"/>
              </a:ext>
            </a:extLst>
          </p:cNvPr>
          <p:cNvSpPr>
            <a:spLocks noGrp="1"/>
          </p:cNvSpPr>
          <p:nvPr>
            <p:ph type="title"/>
          </p:nvPr>
        </p:nvSpPr>
        <p:spPr>
          <a:xfrm>
            <a:off x="838200" y="365126"/>
            <a:ext cx="10515600" cy="970380"/>
          </a:xfrm>
        </p:spPr>
        <p:txBody>
          <a:bodyPr/>
          <a:lstStyle/>
          <a:p>
            <a:r>
              <a:rPr lang="en-JP" dirty="0">
                <a:latin typeface="Times New Roman" panose="02020603050405020304" pitchFamily="18" charset="0"/>
                <a:cs typeface="Times New Roman" panose="02020603050405020304" pitchFamily="18" charset="0"/>
              </a:rPr>
              <a:t>Texual Network</a:t>
            </a:r>
          </a:p>
        </p:txBody>
      </p:sp>
      <p:sp>
        <p:nvSpPr>
          <p:cNvPr id="18" name="Title 1">
            <a:extLst>
              <a:ext uri="{FF2B5EF4-FFF2-40B4-BE49-F238E27FC236}">
                <a16:creationId xmlns:a16="http://schemas.microsoft.com/office/drawing/2014/main" id="{CC325E48-5B62-AC17-247F-A2D1490993B6}"/>
              </a:ext>
            </a:extLst>
          </p:cNvPr>
          <p:cNvSpPr txBox="1">
            <a:spLocks/>
          </p:cNvSpPr>
          <p:nvPr/>
        </p:nvSpPr>
        <p:spPr>
          <a:xfrm>
            <a:off x="3794050" y="5707611"/>
            <a:ext cx="1882346" cy="5342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2000" dirty="0">
                <a:latin typeface="Times New Roman" panose="02020603050405020304" pitchFamily="18" charset="0"/>
                <a:cs typeface="Times New Roman" panose="02020603050405020304" pitchFamily="18" charset="0"/>
              </a:rPr>
              <a:t>Texual Network</a:t>
            </a:r>
          </a:p>
        </p:txBody>
      </p:sp>
      <p:pic>
        <p:nvPicPr>
          <p:cNvPr id="2" name="Graphic 1" descr="Arrow Right with solid fill">
            <a:extLst>
              <a:ext uri="{FF2B5EF4-FFF2-40B4-BE49-F238E27FC236}">
                <a16:creationId xmlns:a16="http://schemas.microsoft.com/office/drawing/2014/main" id="{4EAFFB8C-C527-5A38-65EC-6311479C1E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74427" y="2963319"/>
            <a:ext cx="514350" cy="514350"/>
          </a:xfrm>
          <a:prstGeom prst="rect">
            <a:avLst/>
          </a:prstGeom>
        </p:spPr>
      </p:pic>
      <p:sp>
        <p:nvSpPr>
          <p:cNvPr id="3" name="Title 1">
            <a:extLst>
              <a:ext uri="{FF2B5EF4-FFF2-40B4-BE49-F238E27FC236}">
                <a16:creationId xmlns:a16="http://schemas.microsoft.com/office/drawing/2014/main" id="{6E6860CC-4F71-A144-9571-7F93914302B5}"/>
              </a:ext>
            </a:extLst>
          </p:cNvPr>
          <p:cNvSpPr txBox="1">
            <a:spLocks/>
          </p:cNvSpPr>
          <p:nvPr/>
        </p:nvSpPr>
        <p:spPr>
          <a:xfrm>
            <a:off x="10084484" y="2902340"/>
            <a:ext cx="1882346" cy="5342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2000" dirty="0">
                <a:latin typeface="Times New Roman" panose="02020603050405020304" pitchFamily="18" charset="0"/>
                <a:cs typeface="Times New Roman" panose="02020603050405020304" pitchFamily="18" charset="0"/>
              </a:rPr>
              <a:t>Stress Level</a:t>
            </a:r>
          </a:p>
        </p:txBody>
      </p:sp>
    </p:spTree>
    <p:extLst>
      <p:ext uri="{BB962C8B-B14F-4D97-AF65-F5344CB8AC3E}">
        <p14:creationId xmlns:p14="http://schemas.microsoft.com/office/powerpoint/2010/main" val="3765041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1039-37D1-22F5-35AF-49167DF8AECB}"/>
              </a:ext>
            </a:extLst>
          </p:cNvPr>
          <p:cNvSpPr>
            <a:spLocks noGrp="1"/>
          </p:cNvSpPr>
          <p:nvPr>
            <p:ph type="title"/>
          </p:nvPr>
        </p:nvSpPr>
        <p:spPr/>
        <p:txBody>
          <a:bodyPr/>
          <a:lstStyle/>
          <a:p>
            <a:endParaRPr lang="en-JP"/>
          </a:p>
        </p:txBody>
      </p:sp>
      <p:pic>
        <p:nvPicPr>
          <p:cNvPr id="4" name="Content Placeholder 3">
            <a:extLst>
              <a:ext uri="{FF2B5EF4-FFF2-40B4-BE49-F238E27FC236}">
                <a16:creationId xmlns:a16="http://schemas.microsoft.com/office/drawing/2014/main" id="{ACAD7860-5E0B-974A-BCBA-58D50F9EFE98}"/>
              </a:ext>
            </a:extLst>
          </p:cNvPr>
          <p:cNvPicPr>
            <a:picLocks noGrp="1" noChangeAspect="1"/>
          </p:cNvPicPr>
          <p:nvPr>
            <p:ph idx="1"/>
          </p:nvPr>
        </p:nvPicPr>
        <p:blipFill>
          <a:blip r:embed="rId2"/>
          <a:stretch>
            <a:fillRect/>
          </a:stretch>
        </p:blipFill>
        <p:spPr>
          <a:xfrm>
            <a:off x="506543" y="2103437"/>
            <a:ext cx="9982200" cy="1325563"/>
          </a:xfrm>
          <a:prstGeom prst="rect">
            <a:avLst/>
          </a:prstGeom>
        </p:spPr>
      </p:pic>
      <p:pic>
        <p:nvPicPr>
          <p:cNvPr id="5" name="Picture 4">
            <a:extLst>
              <a:ext uri="{FF2B5EF4-FFF2-40B4-BE49-F238E27FC236}">
                <a16:creationId xmlns:a16="http://schemas.microsoft.com/office/drawing/2014/main" id="{5F295DB8-6FBD-A704-5FF5-1AB78E465808}"/>
              </a:ext>
            </a:extLst>
          </p:cNvPr>
          <p:cNvPicPr>
            <a:picLocks noChangeAspect="1"/>
          </p:cNvPicPr>
          <p:nvPr/>
        </p:nvPicPr>
        <p:blipFill>
          <a:blip r:embed="rId3"/>
          <a:stretch>
            <a:fillRect/>
          </a:stretch>
        </p:blipFill>
        <p:spPr>
          <a:xfrm>
            <a:off x="506543" y="3541308"/>
            <a:ext cx="7772400" cy="2383671"/>
          </a:xfrm>
          <a:prstGeom prst="rect">
            <a:avLst/>
          </a:prstGeom>
        </p:spPr>
      </p:pic>
    </p:spTree>
    <p:extLst>
      <p:ext uri="{BB962C8B-B14F-4D97-AF65-F5344CB8AC3E}">
        <p14:creationId xmlns:p14="http://schemas.microsoft.com/office/powerpoint/2010/main" val="48276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BDDDB-DAB9-D527-2341-7EE9DCA9A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AA017-1189-0C3F-7256-691FC2F36F42}"/>
              </a:ext>
            </a:extLst>
          </p:cNvPr>
          <p:cNvSpPr>
            <a:spLocks noGrp="1"/>
          </p:cNvSpPr>
          <p:nvPr>
            <p:ph type="title"/>
          </p:nvPr>
        </p:nvSpPr>
        <p:spPr>
          <a:xfrm>
            <a:off x="838200" y="365125"/>
            <a:ext cx="10515600" cy="1325563"/>
          </a:xfrm>
        </p:spPr>
        <p:txBody>
          <a:bodyPr>
            <a:normAutofit/>
          </a:bodyPr>
          <a:lstStyle/>
          <a:p>
            <a:r>
              <a:rPr lang="en-JP" sz="5400" dirty="0">
                <a:latin typeface="Times New Roman" panose="02020603050405020304" pitchFamily="18" charset="0"/>
                <a:cs typeface="Times New Roman" panose="02020603050405020304" pitchFamily="18" charset="0"/>
              </a:rPr>
              <a:t>Social Signal Processing Techniques</a:t>
            </a:r>
          </a:p>
        </p:txBody>
      </p:sp>
      <p:graphicFrame>
        <p:nvGraphicFramePr>
          <p:cNvPr id="5" name="Content Placeholder 2">
            <a:extLst>
              <a:ext uri="{FF2B5EF4-FFF2-40B4-BE49-F238E27FC236}">
                <a16:creationId xmlns:a16="http://schemas.microsoft.com/office/drawing/2014/main" id="{F6CECA59-AA74-4D9C-F03C-0CE1333C3EDE}"/>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A184FCB-1764-1D84-E2F2-A6DAA73EE566}"/>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5</a:t>
            </a:r>
          </a:p>
        </p:txBody>
      </p:sp>
    </p:spTree>
    <p:extLst>
      <p:ext uri="{BB962C8B-B14F-4D97-AF65-F5344CB8AC3E}">
        <p14:creationId xmlns:p14="http://schemas.microsoft.com/office/powerpoint/2010/main" val="128578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2B2B051-3D89-CA61-4418-F4D82D07EFF4}"/>
              </a:ext>
            </a:extLst>
          </p:cNvPr>
          <p:cNvSpPr/>
          <p:nvPr/>
        </p:nvSpPr>
        <p:spPr>
          <a:xfrm rot="10800000" flipH="1" flipV="1">
            <a:off x="274630" y="383458"/>
            <a:ext cx="9421024" cy="8947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l"/>
            <a:r>
              <a:rPr lang="ja-JP" altLang="en-US" sz="4000" b="1" i="0" dirty="0">
                <a:solidFill>
                  <a:srgbClr val="313131"/>
                </a:solidFill>
                <a:effectLst/>
                <a:latin typeface="Arial" panose="020B0604020202020204" pitchFamily="34" charset="0"/>
              </a:rPr>
              <a:t>         </a:t>
            </a:r>
            <a:r>
              <a:rPr lang="ja-JP" altLang="en-US" sz="4000" b="1" i="0" dirty="0">
                <a:solidFill>
                  <a:srgbClr val="313131"/>
                </a:solidFill>
                <a:effectLst/>
                <a:latin typeface="UD Digi Kyokasho NK-R" panose="02020400000000000000" pitchFamily="18" charset="-128"/>
                <a:ea typeface="UD Digi Kyokasho NK-R" panose="02020400000000000000" pitchFamily="18" charset="-128"/>
              </a:rPr>
              <a:t>ホサイン　シエダ  タンジイナ</a:t>
            </a:r>
            <a:endParaRPr lang="ja-JP" altLang="en-US" sz="4000" b="1" i="0" dirty="0">
              <a:solidFill>
                <a:srgbClr val="222222"/>
              </a:solidFill>
              <a:effectLst/>
              <a:latin typeface="UD Digi Kyokasho NK-R" panose="02020400000000000000" pitchFamily="18" charset="-128"/>
              <a:ea typeface="UD Digi Kyokasho NK-R" panose="02020400000000000000" pitchFamily="18" charset="-128"/>
            </a:endParaRPr>
          </a:p>
        </p:txBody>
      </p:sp>
      <p:pic>
        <p:nvPicPr>
          <p:cNvPr id="6" name="Picture 5" descr="A picture containing tree, outdoor, ground, person&#10;&#10;Description automatically generated">
            <a:extLst>
              <a:ext uri="{FF2B5EF4-FFF2-40B4-BE49-F238E27FC236}">
                <a16:creationId xmlns:a16="http://schemas.microsoft.com/office/drawing/2014/main" id="{EE886E3A-BE57-4458-D5D9-F4548E3548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172" r="-1" b="6546"/>
          <a:stretch/>
        </p:blipFill>
        <p:spPr>
          <a:xfrm>
            <a:off x="8885569" y="71703"/>
            <a:ext cx="3073365" cy="2379406"/>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
        <p:nvSpPr>
          <p:cNvPr id="8" name="Rectangle 7">
            <a:extLst>
              <a:ext uri="{FF2B5EF4-FFF2-40B4-BE49-F238E27FC236}">
                <a16:creationId xmlns:a16="http://schemas.microsoft.com/office/drawing/2014/main" id="{B70D3777-8BB7-2553-B9FA-E1DF7067BD09}"/>
              </a:ext>
            </a:extLst>
          </p:cNvPr>
          <p:cNvSpPr/>
          <p:nvPr/>
        </p:nvSpPr>
        <p:spPr>
          <a:xfrm flipH="1">
            <a:off x="8695384" y="2635045"/>
            <a:ext cx="1338871" cy="495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sz="3200" b="1" dirty="0">
                <a:solidFill>
                  <a:schemeClr val="tx1"/>
                </a:solidFill>
                <a:effectLst/>
                <a:latin typeface="UD Digi Kyokasho NK-R" panose="02020400000000000000" pitchFamily="18" charset="-128"/>
                <a:ea typeface="UD Digi Kyokasho NK-R" panose="02020400000000000000" pitchFamily="18" charset="-128"/>
              </a:rPr>
              <a:t>趣味</a:t>
            </a:r>
          </a:p>
        </p:txBody>
      </p:sp>
      <p:sp>
        <p:nvSpPr>
          <p:cNvPr id="15" name="Rectangle 14">
            <a:extLst>
              <a:ext uri="{FF2B5EF4-FFF2-40B4-BE49-F238E27FC236}">
                <a16:creationId xmlns:a16="http://schemas.microsoft.com/office/drawing/2014/main" id="{1FD2CEE7-8D76-09CF-EEF3-83A595D8877B}"/>
              </a:ext>
            </a:extLst>
          </p:cNvPr>
          <p:cNvSpPr/>
          <p:nvPr/>
        </p:nvSpPr>
        <p:spPr>
          <a:xfrm>
            <a:off x="441591" y="5707626"/>
            <a:ext cx="11523407" cy="10225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3200" dirty="0">
                <a:solidFill>
                  <a:schemeClr val="tx1"/>
                </a:solidFill>
                <a:latin typeface="UD Digi Kyokasho NK-R" panose="02020400000000000000" pitchFamily="18" charset="-128"/>
                <a:ea typeface="UD Digi Kyokasho NK-R" panose="02020400000000000000" pitchFamily="18" charset="-128"/>
              </a:rPr>
              <a:t>愛知県のものづくり企業で働きたい</a:t>
            </a:r>
            <a:endParaRPr lang="en-US" sz="3200" dirty="0">
              <a:solidFill>
                <a:schemeClr val="tx1"/>
              </a:solidFill>
              <a:latin typeface="UD Digi Kyokasho NK-R" panose="02020400000000000000" pitchFamily="18" charset="-128"/>
              <a:ea typeface="UD Digi Kyokasho NK-R" panose="02020400000000000000" pitchFamily="18" charset="-128"/>
            </a:endParaRPr>
          </a:p>
        </p:txBody>
      </p:sp>
      <p:sp>
        <p:nvSpPr>
          <p:cNvPr id="17" name="字幕 2">
            <a:extLst>
              <a:ext uri="{FF2B5EF4-FFF2-40B4-BE49-F238E27FC236}">
                <a16:creationId xmlns:a16="http://schemas.microsoft.com/office/drawing/2014/main" id="{90089C6D-3E0C-0007-AE91-192C1BD9491A}"/>
              </a:ext>
            </a:extLst>
          </p:cNvPr>
          <p:cNvSpPr txBox="1">
            <a:spLocks/>
          </p:cNvSpPr>
          <p:nvPr/>
        </p:nvSpPr>
        <p:spPr>
          <a:xfrm>
            <a:off x="940517" y="1978425"/>
            <a:ext cx="5404515" cy="359960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ja-JP" altLang="en-US" b="1" dirty="0">
                <a:latin typeface="UD Digi Kyokasho NK-R" panose="02020400000000000000" pitchFamily="18" charset="-128"/>
                <a:ea typeface="UD Digi Kyokasho NK-R" panose="02020400000000000000" pitchFamily="18" charset="-128"/>
                <a:cs typeface="Times New Roman" panose="02020603050405020304" pitchFamily="18" charset="0"/>
              </a:rPr>
              <a:t>バングラデシュ</a:t>
            </a:r>
            <a:endParaRPr lang="en-US" altLang="ja-JP" b="1" dirty="0">
              <a:latin typeface="UD Digi Kyokasho NK-R" panose="02020400000000000000" pitchFamily="18" charset="-128"/>
              <a:ea typeface="UD Digi Kyokasho NK-R" panose="02020400000000000000" pitchFamily="18" charset="-128"/>
              <a:cs typeface="Times New Roman" panose="02020603050405020304" pitchFamily="18" charset="0"/>
            </a:endParaRPr>
          </a:p>
          <a:p>
            <a:pPr marL="0" indent="0" algn="just">
              <a:buNone/>
            </a:pPr>
            <a:r>
              <a:rPr lang="ja-JP" sz="2400" b="1" dirty="0">
                <a:effectLst/>
                <a:latin typeface="UD Digi Kyokasho NK-R" panose="02020400000000000000" pitchFamily="18" charset="-128"/>
                <a:ea typeface="UD Digi Kyokasho NK-R" panose="02020400000000000000" pitchFamily="18" charset="-128"/>
                <a:cs typeface="Times New Roman" panose="02020603050405020304" pitchFamily="18" charset="0"/>
              </a:rPr>
              <a:t>工学専攻 情報工学系プログラム</a:t>
            </a:r>
            <a:r>
              <a:rPr lang="en-US" altLang="ja-JP" sz="2400" b="1" dirty="0">
                <a:effectLst/>
                <a:latin typeface="UD Digi Kyokasho NK-R" panose="02020400000000000000" pitchFamily="18" charset="-128"/>
                <a:ea typeface="UD Digi Kyokasho NK-R" panose="02020400000000000000" pitchFamily="18" charset="-128"/>
                <a:cs typeface="Times New Roman" panose="02020603050405020304" pitchFamily="18" charset="0"/>
              </a:rPr>
              <a:t> </a:t>
            </a:r>
            <a:r>
              <a:rPr kumimoji="1" lang="en-US" altLang="ja-JP" b="1" dirty="0">
                <a:latin typeface="UD Digi Kyokasho NK-R" panose="02020400000000000000" pitchFamily="18" charset="-128"/>
                <a:ea typeface="UD Digi Kyokasho NK-R" panose="02020400000000000000" pitchFamily="18" charset="-128"/>
                <a:cs typeface="Times New Roman" panose="02020603050405020304" pitchFamily="18" charset="0"/>
              </a:rPr>
              <a:t>(M2)</a:t>
            </a:r>
          </a:p>
          <a:p>
            <a:pPr marL="0" indent="0" algn="just">
              <a:buNone/>
            </a:pPr>
            <a:r>
              <a:rPr kumimoji="1" lang="en-US" altLang="ja-JP" b="1" dirty="0">
                <a:latin typeface="UD Digi Kyokasho NK-R" panose="02020400000000000000" pitchFamily="18" charset="-128"/>
                <a:ea typeface="UD Digi Kyokasho NK-R" panose="02020400000000000000" pitchFamily="18" charset="-128"/>
                <a:cs typeface="Times New Roman" panose="02020603050405020304" pitchFamily="18" charset="0"/>
              </a:rPr>
              <a:t>35414100</a:t>
            </a:r>
          </a:p>
          <a:p>
            <a:pPr marL="0" indent="0" algn="just">
              <a:buNone/>
            </a:pPr>
            <a:r>
              <a:rPr kumimoji="1" lang="en-US" altLang="ja-JP"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hlinkClick r:id="rId3"/>
              </a:rPr>
              <a:t>cnq14100@ict.nitech.ac.jp</a:t>
            </a:r>
            <a:endParaRPr kumimoji="1" lang="en-US" altLang="ja-JP"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indent="0" algn="just">
              <a:buNone/>
            </a:pPr>
            <a:r>
              <a:rPr kumimoji="1" lang="en-US" altLang="ja-JP"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hlinkClick r:id="rId4"/>
              </a:rPr>
              <a:t>syedatanzin@gmail.com</a:t>
            </a:r>
            <a:endParaRPr kumimoji="1" lang="en-US" altLang="ja-JP"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indent="0" algn="just">
              <a:buNone/>
            </a:pPr>
            <a:endParaRPr kumimoji="1" lang="en-US" altLang="ja-JP"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p:txBody>
      </p:sp>
      <p:sp>
        <p:nvSpPr>
          <p:cNvPr id="18" name="Rectangle 17">
            <a:extLst>
              <a:ext uri="{FF2B5EF4-FFF2-40B4-BE49-F238E27FC236}">
                <a16:creationId xmlns:a16="http://schemas.microsoft.com/office/drawing/2014/main" id="{788F476B-498D-3F4D-215B-D809ED7B0C43}"/>
              </a:ext>
            </a:extLst>
          </p:cNvPr>
          <p:cNvSpPr/>
          <p:nvPr/>
        </p:nvSpPr>
        <p:spPr>
          <a:xfrm>
            <a:off x="2734791" y="1744909"/>
            <a:ext cx="2083015" cy="4670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solidFill>
                  <a:schemeClr val="tx1"/>
                </a:solidFill>
                <a:latin typeface="UD Digi Kyokasho NK-R" panose="02020400000000000000" pitchFamily="18" charset="-128"/>
                <a:ea typeface="UD Digi Kyokasho NK-R" panose="02020400000000000000" pitchFamily="18" charset="-128"/>
              </a:rPr>
              <a:t>自己紹介</a:t>
            </a:r>
          </a:p>
        </p:txBody>
      </p:sp>
      <p:sp>
        <p:nvSpPr>
          <p:cNvPr id="20" name="字幕 2">
            <a:extLst>
              <a:ext uri="{FF2B5EF4-FFF2-40B4-BE49-F238E27FC236}">
                <a16:creationId xmlns:a16="http://schemas.microsoft.com/office/drawing/2014/main" id="{B4444AD1-4020-4601-1DE1-8F43B308F3DD}"/>
              </a:ext>
            </a:extLst>
          </p:cNvPr>
          <p:cNvSpPr txBox="1">
            <a:spLocks/>
          </p:cNvSpPr>
          <p:nvPr/>
        </p:nvSpPr>
        <p:spPr>
          <a:xfrm>
            <a:off x="6560484" y="3145685"/>
            <a:ext cx="5404514" cy="2434121"/>
          </a:xfrm>
          <a:prstGeom prst="rect">
            <a:avLst/>
          </a:prstGeom>
          <a:ln/>
        </p:spPr>
        <p:style>
          <a:lnRef idx="2">
            <a:schemeClr val="accent2"/>
          </a:lnRef>
          <a:fillRef idx="1">
            <a:schemeClr val="lt1"/>
          </a:fillRef>
          <a:effectRef idx="0">
            <a:schemeClr val="accent2"/>
          </a:effectRef>
          <a:fontRef idx="minor">
            <a:schemeClr val="dk1"/>
          </a:fontRef>
        </p:style>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ja-JP" sz="2400" b="1"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ガーデニング</a:t>
            </a:r>
            <a:r>
              <a:rPr lang="en-US" altLang="ja-JP" sz="2400" b="1"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                       </a:t>
            </a:r>
            <a:r>
              <a:rPr lang="ja-JP" altLang="en-US" sz="2400" b="1"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料理</a:t>
            </a:r>
          </a:p>
        </p:txBody>
      </p:sp>
      <p:sp>
        <p:nvSpPr>
          <p:cNvPr id="27" name="字幕 2">
            <a:extLst>
              <a:ext uri="{FF2B5EF4-FFF2-40B4-BE49-F238E27FC236}">
                <a16:creationId xmlns:a16="http://schemas.microsoft.com/office/drawing/2014/main" id="{0607D032-02DB-F8A6-FFA3-72185646C6E7}"/>
              </a:ext>
            </a:extLst>
          </p:cNvPr>
          <p:cNvSpPr txBox="1">
            <a:spLocks/>
          </p:cNvSpPr>
          <p:nvPr/>
        </p:nvSpPr>
        <p:spPr>
          <a:xfrm>
            <a:off x="9281282" y="4329286"/>
            <a:ext cx="1881630" cy="73988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endParaRPr lang="ja-JP" altLang="en-US" sz="3200" b="1"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p:txBody>
      </p:sp>
      <p:pic>
        <p:nvPicPr>
          <p:cNvPr id="12" name="Picture 11" descr="A yellow flower with green leaves&#10;&#10;Description automatically generated with medium confidence">
            <a:extLst>
              <a:ext uri="{FF2B5EF4-FFF2-40B4-BE49-F238E27FC236}">
                <a16:creationId xmlns:a16="http://schemas.microsoft.com/office/drawing/2014/main" id="{5D5AF913-3F63-75A9-F473-62BC29804E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58037" y="3265395"/>
            <a:ext cx="2285349" cy="1714398"/>
          </a:xfrm>
          <a:prstGeom prst="rect">
            <a:avLst/>
          </a:prstGeom>
        </p:spPr>
      </p:pic>
      <p:pic>
        <p:nvPicPr>
          <p:cNvPr id="13" name="図 9" descr="皿の上にある数種類の植物&#10;&#10;自動的に生成された説明">
            <a:extLst>
              <a:ext uri="{FF2B5EF4-FFF2-40B4-BE49-F238E27FC236}">
                <a16:creationId xmlns:a16="http://schemas.microsoft.com/office/drawing/2014/main" id="{8F3F0814-3BED-5002-4966-F2557EA9AB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0087" y="3265844"/>
            <a:ext cx="2094124" cy="1728056"/>
          </a:xfrm>
          <a:prstGeom prst="rect">
            <a:avLst/>
          </a:prstGeom>
        </p:spPr>
      </p:pic>
      <p:sp>
        <p:nvSpPr>
          <p:cNvPr id="14" name="Rectangle 13">
            <a:extLst>
              <a:ext uri="{FF2B5EF4-FFF2-40B4-BE49-F238E27FC236}">
                <a16:creationId xmlns:a16="http://schemas.microsoft.com/office/drawing/2014/main" id="{4DF2B8F6-FD8E-D78B-87BF-39BC5EAC018D}"/>
              </a:ext>
            </a:extLst>
          </p:cNvPr>
          <p:cNvSpPr/>
          <p:nvPr/>
        </p:nvSpPr>
        <p:spPr>
          <a:xfrm flipV="1">
            <a:off x="6902245" y="5069165"/>
            <a:ext cx="1881630" cy="319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B22F6B-465F-CB93-1380-50FDD4FC635C}"/>
              </a:ext>
            </a:extLst>
          </p:cNvPr>
          <p:cNvSpPr/>
          <p:nvPr/>
        </p:nvSpPr>
        <p:spPr>
          <a:xfrm flipV="1">
            <a:off x="9511590" y="5114059"/>
            <a:ext cx="1881630" cy="319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94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37A-29D6-D261-85F7-2CC53848F4BC}"/>
              </a:ext>
            </a:extLst>
          </p:cNvPr>
          <p:cNvSpPr>
            <a:spLocks noGrp="1"/>
          </p:cNvSpPr>
          <p:nvPr>
            <p:ph type="title"/>
          </p:nvPr>
        </p:nvSpPr>
        <p:spPr>
          <a:xfrm>
            <a:off x="838200" y="365125"/>
            <a:ext cx="10515600" cy="1325563"/>
          </a:xfrm>
        </p:spPr>
        <p:txBody>
          <a:bodyPr>
            <a:normAutofit/>
          </a:bodyPr>
          <a:lstStyle/>
          <a:p>
            <a:r>
              <a:rPr lang="en-JP" sz="5400" dirty="0">
                <a:latin typeface="Times New Roman" panose="02020603050405020304" pitchFamily="18" charset="0"/>
                <a:cs typeface="Times New Roman" panose="02020603050405020304" pitchFamily="18" charset="0"/>
              </a:rPr>
              <a:t>Social Signal Processing Techniques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7B8AAC-D52D-3A0B-C549-7DE88D9315B5}"/>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6</a:t>
            </a:r>
          </a:p>
        </p:txBody>
      </p:sp>
      <p:pic>
        <p:nvPicPr>
          <p:cNvPr id="7" name="Picture 2" descr="3d face recognition icon">
            <a:extLst>
              <a:ext uri="{FF2B5EF4-FFF2-40B4-BE49-F238E27FC236}">
                <a16:creationId xmlns:a16="http://schemas.microsoft.com/office/drawing/2014/main" id="{D2800C23-BC08-EBD8-AB87-1C40EF83B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27" y="2252714"/>
            <a:ext cx="2558198" cy="2558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havioral Health Care - CHI">
            <a:extLst>
              <a:ext uri="{FF2B5EF4-FFF2-40B4-BE49-F238E27FC236}">
                <a16:creationId xmlns:a16="http://schemas.microsoft.com/office/drawing/2014/main" id="{DB152401-6C9D-97B6-DC1C-36F41D539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033" y="2350790"/>
            <a:ext cx="2901312" cy="26211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oice Command Vector Art, Icons, and Graphics for Free Download">
            <a:extLst>
              <a:ext uri="{FF2B5EF4-FFF2-40B4-BE49-F238E27FC236}">
                <a16:creationId xmlns:a16="http://schemas.microsoft.com/office/drawing/2014/main" id="{113D905C-8046-A5E0-6A93-DA7062F68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158" y="2355654"/>
            <a:ext cx="2558198" cy="25581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3C64C95-759E-EA05-006D-968B28E6799C}"/>
              </a:ext>
            </a:extLst>
          </p:cNvPr>
          <p:cNvGrpSpPr/>
          <p:nvPr/>
        </p:nvGrpSpPr>
        <p:grpSpPr>
          <a:xfrm>
            <a:off x="664847" y="5101084"/>
            <a:ext cx="3093750" cy="900000"/>
            <a:chOff x="75768" y="2761938"/>
            <a:chExt cx="3093750" cy="900000"/>
          </a:xfrm>
        </p:grpSpPr>
        <p:sp>
          <p:nvSpPr>
            <p:cNvPr id="13" name="Rectangle 12">
              <a:extLst>
                <a:ext uri="{FF2B5EF4-FFF2-40B4-BE49-F238E27FC236}">
                  <a16:creationId xmlns:a16="http://schemas.microsoft.com/office/drawing/2014/main" id="{AE638E8C-591C-2ED4-BAC1-E11D027844B3}"/>
                </a:ext>
              </a:extLst>
            </p:cNvPr>
            <p:cNvSpPr/>
            <p:nvPr/>
          </p:nvSpPr>
          <p:spPr>
            <a:xfrm>
              <a:off x="75768" y="2761938"/>
              <a:ext cx="3093750" cy="900000"/>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a:lstStyle/>
            <a:p>
              <a:endParaRPr lang="en-JP"/>
            </a:p>
          </p:txBody>
        </p:sp>
        <p:sp>
          <p:nvSpPr>
            <p:cNvPr id="14" name="TextBox 13">
              <a:extLst>
                <a:ext uri="{FF2B5EF4-FFF2-40B4-BE49-F238E27FC236}">
                  <a16:creationId xmlns:a16="http://schemas.microsoft.com/office/drawing/2014/main" id="{D839ACC6-0DA9-C006-67DD-51CCE659733F}"/>
                </a:ext>
              </a:extLst>
            </p:cNvPr>
            <p:cNvSpPr txBox="1"/>
            <p:nvPr/>
          </p:nvSpPr>
          <p:spPr>
            <a:xfrm>
              <a:off x="75768" y="2761938"/>
              <a:ext cx="3093750" cy="900000"/>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solidFill>
                    <a:schemeClr val="tx2">
                      <a:lumMod val="75000"/>
                      <a:lumOff val="25000"/>
                    </a:schemeClr>
                  </a:solidFill>
                  <a:latin typeface="Times New Roman" panose="02020603050405020304" pitchFamily="18" charset="0"/>
                  <a:cs typeface="Times New Roman" panose="02020603050405020304" pitchFamily="18" charset="0"/>
                </a:rPr>
                <a:t>Facial Expression Recognition</a:t>
              </a:r>
              <a:r>
                <a:rPr lang="en-GB" sz="1400" kern="1200" dirty="0">
                  <a:solidFill>
                    <a:schemeClr val="tx2">
                      <a:lumMod val="75000"/>
                      <a:lumOff val="25000"/>
                    </a:schemeClr>
                  </a:solidFill>
                  <a:latin typeface="Times New Roman" panose="02020603050405020304" pitchFamily="18" charset="0"/>
                  <a:cs typeface="Times New Roman" panose="02020603050405020304" pitchFamily="18" charset="0"/>
                </a:rPr>
                <a:t>: Detects emotions (anger, sadness, happiness) through micro-expressions and facial cues</a:t>
              </a:r>
              <a:r>
                <a:rPr lang="en-GB" sz="1400" kern="1200" dirty="0">
                  <a:latin typeface="Times New Roman" panose="02020603050405020304" pitchFamily="18" charset="0"/>
                  <a:cs typeface="Times New Roman" panose="02020603050405020304" pitchFamily="18" charset="0"/>
                </a:rPr>
                <a:t>.</a:t>
              </a:r>
              <a:endParaRPr lang="en-US" sz="1400" kern="1200"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8F3CDFE6-28BF-E09D-2776-2EF3DB3058BE}"/>
              </a:ext>
            </a:extLst>
          </p:cNvPr>
          <p:cNvGrpSpPr/>
          <p:nvPr/>
        </p:nvGrpSpPr>
        <p:grpSpPr>
          <a:xfrm>
            <a:off x="4464273" y="5158568"/>
            <a:ext cx="3093750" cy="900000"/>
            <a:chOff x="3710925" y="2761938"/>
            <a:chExt cx="3093750" cy="900000"/>
          </a:xfrm>
        </p:grpSpPr>
        <p:sp>
          <p:nvSpPr>
            <p:cNvPr id="16" name="Rectangle 15">
              <a:extLst>
                <a:ext uri="{FF2B5EF4-FFF2-40B4-BE49-F238E27FC236}">
                  <a16:creationId xmlns:a16="http://schemas.microsoft.com/office/drawing/2014/main" id="{60C70F16-C388-BFC2-8BCB-31458D6D6B82}"/>
                </a:ext>
              </a:extLst>
            </p:cNvPr>
            <p:cNvSpPr/>
            <p:nvPr/>
          </p:nvSpPr>
          <p:spPr>
            <a:xfrm>
              <a:off x="3710925" y="2761938"/>
              <a:ext cx="3093750" cy="900000"/>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3">
                <a:hueOff val="0"/>
                <a:satOff val="0"/>
                <a:lumOff val="0"/>
                <a:alphaOff val="0"/>
              </a:schemeClr>
            </a:fontRef>
          </p:style>
          <p:txBody>
            <a:bodyPr/>
            <a:lstStyle/>
            <a:p>
              <a:endParaRPr lang="en-JP"/>
            </a:p>
          </p:txBody>
        </p:sp>
        <p:sp>
          <p:nvSpPr>
            <p:cNvPr id="17" name="TextBox 16">
              <a:extLst>
                <a:ext uri="{FF2B5EF4-FFF2-40B4-BE49-F238E27FC236}">
                  <a16:creationId xmlns:a16="http://schemas.microsoft.com/office/drawing/2014/main" id="{BC5D2AA6-6985-1A60-EC84-665DC5F30C33}"/>
                </a:ext>
              </a:extLst>
            </p:cNvPr>
            <p:cNvSpPr txBox="1"/>
            <p:nvPr/>
          </p:nvSpPr>
          <p:spPr>
            <a:xfrm>
              <a:off x="3710925" y="2761938"/>
              <a:ext cx="3093750" cy="900000"/>
            </a:xfrm>
            <a:prstGeom prst="rect">
              <a:avLst/>
            </a:prstGeom>
          </p:spPr>
          <p:style>
            <a:lnRef idx="0">
              <a:scrgbClr r="0" g="0" b="0"/>
            </a:lnRef>
            <a:fillRef idx="0">
              <a:scrgbClr r="0" g="0" b="0"/>
            </a:fillRef>
            <a:effectRef idx="0">
              <a:scrgbClr r="0" g="0" b="0"/>
            </a:effectRef>
            <a:fontRef idx="minor">
              <a:schemeClr val="accent3">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300" b="1" kern="1200" dirty="0">
                  <a:latin typeface="Times New Roman" panose="02020603050405020304" pitchFamily="18" charset="0"/>
                  <a:cs typeface="Times New Roman" panose="02020603050405020304" pitchFamily="18" charset="0"/>
                </a:rPr>
                <a:t>Voice Feature Analysis</a:t>
              </a:r>
              <a:r>
                <a:rPr lang="en-GB" sz="1300" kern="1200" dirty="0">
                  <a:latin typeface="Times New Roman" panose="02020603050405020304" pitchFamily="18" charset="0"/>
                  <a:cs typeface="Times New Roman" panose="02020603050405020304" pitchFamily="18" charset="0"/>
                </a:rPr>
                <a:t>: Analyses pitch, tone, speed, and other vocal elements to assess stress and emotional states</a:t>
              </a:r>
              <a:r>
                <a:rPr lang="en-GB" sz="1300" kern="1200" dirty="0"/>
                <a:t>.</a:t>
              </a:r>
              <a:endParaRPr lang="en-US" sz="1300" kern="1200" dirty="0"/>
            </a:p>
          </p:txBody>
        </p:sp>
      </p:grpSp>
      <p:grpSp>
        <p:nvGrpSpPr>
          <p:cNvPr id="18" name="Group 17">
            <a:extLst>
              <a:ext uri="{FF2B5EF4-FFF2-40B4-BE49-F238E27FC236}">
                <a16:creationId xmlns:a16="http://schemas.microsoft.com/office/drawing/2014/main" id="{1A62F2F4-5A56-5B33-0A11-0EEAF1AAB7DF}"/>
              </a:ext>
            </a:extLst>
          </p:cNvPr>
          <p:cNvGrpSpPr/>
          <p:nvPr/>
        </p:nvGrpSpPr>
        <p:grpSpPr>
          <a:xfrm>
            <a:off x="8399749" y="5029928"/>
            <a:ext cx="3093750" cy="1028639"/>
            <a:chOff x="3710925" y="2761937"/>
            <a:chExt cx="3093750" cy="1028639"/>
          </a:xfrm>
        </p:grpSpPr>
        <p:sp>
          <p:nvSpPr>
            <p:cNvPr id="19" name="Rectangle 18">
              <a:extLst>
                <a:ext uri="{FF2B5EF4-FFF2-40B4-BE49-F238E27FC236}">
                  <a16:creationId xmlns:a16="http://schemas.microsoft.com/office/drawing/2014/main" id="{D7E0BBFA-F6C6-5F2D-81C3-31B12F52433A}"/>
                </a:ext>
              </a:extLst>
            </p:cNvPr>
            <p:cNvSpPr/>
            <p:nvPr/>
          </p:nvSpPr>
          <p:spPr>
            <a:xfrm>
              <a:off x="3710925" y="2761938"/>
              <a:ext cx="3093750" cy="900000"/>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3">
                <a:hueOff val="0"/>
                <a:satOff val="0"/>
                <a:lumOff val="0"/>
                <a:alphaOff val="0"/>
              </a:schemeClr>
            </a:fontRef>
          </p:style>
          <p:txBody>
            <a:bodyPr/>
            <a:lstStyle/>
            <a:p>
              <a:endParaRPr lang="en-JP"/>
            </a:p>
          </p:txBody>
        </p:sp>
        <p:sp>
          <p:nvSpPr>
            <p:cNvPr id="20" name="TextBox 19">
              <a:extLst>
                <a:ext uri="{FF2B5EF4-FFF2-40B4-BE49-F238E27FC236}">
                  <a16:creationId xmlns:a16="http://schemas.microsoft.com/office/drawing/2014/main" id="{754BF3A3-749B-3567-6EE0-AE37F5842483}"/>
                </a:ext>
              </a:extLst>
            </p:cNvPr>
            <p:cNvSpPr txBox="1"/>
            <p:nvPr/>
          </p:nvSpPr>
          <p:spPr>
            <a:xfrm>
              <a:off x="3710925" y="2761937"/>
              <a:ext cx="3093750" cy="1028639"/>
            </a:xfrm>
            <a:prstGeom prst="rect">
              <a:avLst/>
            </a:prstGeom>
          </p:spPr>
          <p:style>
            <a:lnRef idx="0">
              <a:scrgbClr r="0" g="0" b="0"/>
            </a:lnRef>
            <a:fillRef idx="0">
              <a:scrgbClr r="0" g="0" b="0"/>
            </a:fillRef>
            <a:effectRef idx="0">
              <a:scrgbClr r="0" g="0" b="0"/>
            </a:effectRef>
            <a:fontRef idx="minor">
              <a:schemeClr val="accent3">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GB" sz="1400" b="1" i="0" u="none" strike="noStrike" dirty="0" err="1">
                  <a:solidFill>
                    <a:schemeClr val="accent2">
                      <a:lumMod val="75000"/>
                    </a:schemeClr>
                  </a:solidFill>
                  <a:effectLst/>
                </a:rPr>
                <a:t>Behavioral</a:t>
              </a:r>
              <a:r>
                <a:rPr lang="en-GB" sz="1400" b="1" i="0" u="none" strike="noStrike" dirty="0">
                  <a:solidFill>
                    <a:schemeClr val="accent2">
                      <a:lumMod val="75000"/>
                    </a:schemeClr>
                  </a:solidFill>
                  <a:effectLst/>
                </a:rPr>
                <a:t> Cues</a:t>
              </a:r>
              <a:r>
                <a:rPr lang="en-GB" sz="1400" b="0" i="0" u="none" strike="noStrike" dirty="0">
                  <a:solidFill>
                    <a:schemeClr val="accent2">
                      <a:lumMod val="75000"/>
                    </a:schemeClr>
                  </a:solidFill>
                  <a:effectLst/>
                  <a:latin typeface="-webkit-standard"/>
                </a:rPr>
                <a:t>: SSP also studies non-verbal </a:t>
              </a:r>
              <a:r>
                <a:rPr lang="en-GB" sz="1400" b="0" i="0" u="none" strike="noStrike" dirty="0" err="1">
                  <a:solidFill>
                    <a:schemeClr val="accent2">
                      <a:lumMod val="75000"/>
                    </a:schemeClr>
                  </a:solidFill>
                  <a:effectLst/>
                  <a:latin typeface="-webkit-standard"/>
                </a:rPr>
                <a:t>behavior</a:t>
              </a:r>
              <a:r>
                <a:rPr lang="en-GB" sz="1400" b="0" i="0" u="none" strike="noStrike" dirty="0">
                  <a:solidFill>
                    <a:schemeClr val="accent2">
                      <a:lumMod val="75000"/>
                    </a:schemeClr>
                  </a:solidFill>
                  <a:effectLst/>
                  <a:latin typeface="-webkit-standard"/>
                </a:rPr>
                <a:t>, including gestures, posture, and eye contact, to interpret social and emotional dynamics in real-time</a:t>
              </a:r>
              <a:endParaRPr lang="en-US" sz="1300" kern="1200" dirty="0">
                <a:solidFill>
                  <a:schemeClr val="accent2">
                    <a:lumMod val="75000"/>
                  </a:schemeClr>
                </a:solidFill>
              </a:endParaRPr>
            </a:p>
          </p:txBody>
        </p:sp>
      </p:grpSp>
    </p:spTree>
    <p:extLst>
      <p:ext uri="{BB962C8B-B14F-4D97-AF65-F5344CB8AC3E}">
        <p14:creationId xmlns:p14="http://schemas.microsoft.com/office/powerpoint/2010/main" val="327095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04BB7D-A45D-C16B-B6CA-4A553595A1E5}"/>
              </a:ext>
            </a:extLst>
          </p:cNvPr>
          <p:cNvSpPr>
            <a:spLocks noGrp="1"/>
          </p:cNvSpPr>
          <p:nvPr>
            <p:ph type="title"/>
          </p:nvPr>
        </p:nvSpPr>
        <p:spPr>
          <a:xfrm>
            <a:off x="1371597" y="348865"/>
            <a:ext cx="10044023" cy="877729"/>
          </a:xfrm>
        </p:spPr>
        <p:txBody>
          <a:bodyPr anchor="ctr">
            <a:normAutofit/>
          </a:bodyPr>
          <a:lstStyle/>
          <a:p>
            <a:r>
              <a:rPr lang="en-JP" sz="4000" dirty="0">
                <a:solidFill>
                  <a:srgbClr val="FFFFFF"/>
                </a:solidFill>
                <a:latin typeface="Times New Roman" panose="02020603050405020304" pitchFamily="18" charset="0"/>
                <a:cs typeface="Times New Roman" panose="02020603050405020304" pitchFamily="18" charset="0"/>
              </a:rPr>
              <a:t>Multimodal LLM Integration</a:t>
            </a:r>
          </a:p>
        </p:txBody>
      </p:sp>
      <p:graphicFrame>
        <p:nvGraphicFramePr>
          <p:cNvPr id="5" name="Content Placeholder 2">
            <a:extLst>
              <a:ext uri="{FF2B5EF4-FFF2-40B4-BE49-F238E27FC236}">
                <a16:creationId xmlns:a16="http://schemas.microsoft.com/office/drawing/2014/main" id="{F0070D31-DE1C-396B-96AF-B1CC7BA8FDBC}"/>
              </a:ext>
            </a:extLst>
          </p:cNvPr>
          <p:cNvGraphicFramePr>
            <a:graphicFrameLocks noGrp="1"/>
          </p:cNvGraphicFramePr>
          <p:nvPr>
            <p:ph idx="1"/>
            <p:extLst>
              <p:ext uri="{D42A27DB-BD31-4B8C-83A1-F6EECF244321}">
                <p14:modId xmlns:p14="http://schemas.microsoft.com/office/powerpoint/2010/main" val="16837546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96B2FAA-4B01-EC92-A478-A40DEDCFEB18}"/>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7</a:t>
            </a:r>
          </a:p>
        </p:txBody>
      </p:sp>
    </p:spTree>
    <p:extLst>
      <p:ext uri="{BB962C8B-B14F-4D97-AF65-F5344CB8AC3E}">
        <p14:creationId xmlns:p14="http://schemas.microsoft.com/office/powerpoint/2010/main" val="93863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4190A-85ED-FC07-37A6-CB0A35B53AB3}"/>
              </a:ext>
            </a:extLst>
          </p:cNvPr>
          <p:cNvSpPr>
            <a:spLocks noGrp="1"/>
          </p:cNvSpPr>
          <p:nvPr>
            <p:ph type="title"/>
          </p:nvPr>
        </p:nvSpPr>
        <p:spPr>
          <a:xfrm>
            <a:off x="838200" y="365125"/>
            <a:ext cx="10515600" cy="1325563"/>
          </a:xfrm>
        </p:spPr>
        <p:txBody>
          <a:bodyPr>
            <a:normAutofit/>
          </a:bodyPr>
          <a:lstStyle/>
          <a:p>
            <a:r>
              <a:rPr lang="en-GB" sz="5400">
                <a:latin typeface="Times New Roman" panose="02020603050405020304" pitchFamily="18" charset="0"/>
                <a:cs typeface="Times New Roman" panose="02020603050405020304" pitchFamily="18" charset="0"/>
              </a:rPr>
              <a:t>M</a:t>
            </a:r>
            <a:r>
              <a:rPr lang="en-JP" sz="5400">
                <a:latin typeface="Times New Roman" panose="02020603050405020304" pitchFamily="18" charset="0"/>
                <a:cs typeface="Times New Roman" panose="02020603050405020304" pitchFamily="18" charset="0"/>
              </a:rPr>
              <a:t>ental Health Care System</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6C62C6-67D4-3A38-8005-5C34BF3C17A7}"/>
              </a:ext>
            </a:extLst>
          </p:cNvPr>
          <p:cNvGraphicFramePr>
            <a:graphicFrameLocks noGrp="1"/>
          </p:cNvGraphicFramePr>
          <p:nvPr>
            <p:ph idx="1"/>
            <p:extLst>
              <p:ext uri="{D42A27DB-BD31-4B8C-83A1-F6EECF244321}">
                <p14:modId xmlns:p14="http://schemas.microsoft.com/office/powerpoint/2010/main" val="320332131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A354BA4-D247-60C4-F958-9E75A1D5BFD9}"/>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8</a:t>
            </a:r>
          </a:p>
        </p:txBody>
      </p:sp>
    </p:spTree>
    <p:extLst>
      <p:ext uri="{BB962C8B-B14F-4D97-AF65-F5344CB8AC3E}">
        <p14:creationId xmlns:p14="http://schemas.microsoft.com/office/powerpoint/2010/main" val="208683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19A85D-7EC1-6C04-FAEA-BEEA693E8361}"/>
              </a:ext>
            </a:extLst>
          </p:cNvPr>
          <p:cNvSpPr>
            <a:spLocks noGrp="1"/>
          </p:cNvSpPr>
          <p:nvPr>
            <p:ph type="title"/>
          </p:nvPr>
        </p:nvSpPr>
        <p:spPr>
          <a:xfrm>
            <a:off x="1371597" y="348865"/>
            <a:ext cx="10044023" cy="877729"/>
          </a:xfrm>
        </p:spPr>
        <p:txBody>
          <a:bodyPr anchor="ctr">
            <a:normAutofit/>
          </a:bodyPr>
          <a:lstStyle/>
          <a:p>
            <a:r>
              <a:rPr lang="en-GB" sz="4000" b="0" i="0" u="none" strike="noStrike" dirty="0">
                <a:solidFill>
                  <a:srgbClr val="FFFFFF"/>
                </a:solidFill>
                <a:effectLst/>
                <a:latin typeface="Times New Roman" panose="02020603050405020304" pitchFamily="18" charset="0"/>
                <a:cs typeface="Times New Roman" panose="02020603050405020304" pitchFamily="18" charset="0"/>
              </a:rPr>
              <a:t>Use Cases and Applications</a:t>
            </a:r>
            <a:endParaRPr lang="en-JP" sz="4000" dirty="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A3BD8A68-C196-C7A6-658E-4A8C6C43B8EA}"/>
              </a:ext>
            </a:extLst>
          </p:cNvPr>
          <p:cNvGraphicFramePr>
            <a:graphicFrameLocks noGrp="1"/>
          </p:cNvGraphicFramePr>
          <p:nvPr>
            <p:ph idx="1"/>
            <p:extLst>
              <p:ext uri="{D42A27DB-BD31-4B8C-83A1-F6EECF244321}">
                <p14:modId xmlns:p14="http://schemas.microsoft.com/office/powerpoint/2010/main" val="15328839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E31D11E-B7F8-E9ED-041F-C12640710FDB}"/>
              </a:ext>
            </a:extLst>
          </p:cNvPr>
          <p:cNvSpPr txBox="1"/>
          <p:nvPr/>
        </p:nvSpPr>
        <p:spPr>
          <a:xfrm>
            <a:off x="11493499" y="6123543"/>
            <a:ext cx="592279" cy="369332"/>
          </a:xfrm>
          <a:prstGeom prst="rect">
            <a:avLst/>
          </a:prstGeom>
          <a:noFill/>
          <a:ln>
            <a:solidFill>
              <a:schemeClr val="bg1"/>
            </a:solidFill>
          </a:ln>
        </p:spPr>
        <p:txBody>
          <a:bodyPr wrap="square" rtlCol="0">
            <a:spAutoFit/>
          </a:bodyPr>
          <a:lstStyle/>
          <a:p>
            <a:r>
              <a:rPr lang="en-JP" dirty="0">
                <a:latin typeface="Times New Roman" panose="02020603050405020304" pitchFamily="18" charset="0"/>
                <a:cs typeface="Times New Roman" panose="02020603050405020304" pitchFamily="18" charset="0"/>
              </a:rPr>
              <a:t>    9</a:t>
            </a:r>
          </a:p>
        </p:txBody>
      </p:sp>
    </p:spTree>
    <p:extLst>
      <p:ext uri="{BB962C8B-B14F-4D97-AF65-F5344CB8AC3E}">
        <p14:creationId xmlns:p14="http://schemas.microsoft.com/office/powerpoint/2010/main" val="1098949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62726C962B754A9CC363FED5F08BE5" ma:contentTypeVersion="4" ma:contentTypeDescription="Create a new document." ma:contentTypeScope="" ma:versionID="1cd4b7ccc38d5b6104fdfc36f1829820">
  <xsd:schema xmlns:xsd="http://www.w3.org/2001/XMLSchema" xmlns:xs="http://www.w3.org/2001/XMLSchema" xmlns:p="http://schemas.microsoft.com/office/2006/metadata/properties" xmlns:ns2="2d913630-deff-4516-b85b-5c70022e1dc5" targetNamespace="http://schemas.microsoft.com/office/2006/metadata/properties" ma:root="true" ma:fieldsID="1aba4bf79e8820c26fb1b1c5f1e030f6" ns2:_="">
    <xsd:import namespace="2d913630-deff-4516-b85b-5c70022e1dc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913630-deff-4516-b85b-5c70022e1d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637010-43D2-4C3E-AD56-65C8D9E339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913630-deff-4516-b85b-5c70022e1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B6AAAB-D4E8-417D-BD30-C9A6A4BE0F4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3066935-C7B4-46D2-853E-CBE77D311D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50382</TotalTime>
  <Words>3708</Words>
  <Application>Microsoft Macintosh PowerPoint</Application>
  <PresentationFormat>Widescreen</PresentationFormat>
  <Paragraphs>345</Paragraphs>
  <Slides>56</Slides>
  <Notes>18</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-webkit-standard</vt:lpstr>
      <vt:lpstr>UD デジタル 教科書体 NK-R</vt:lpstr>
      <vt:lpstr>UD デジタル 教科書体 NK-R</vt:lpstr>
      <vt:lpstr>Aptos</vt:lpstr>
      <vt:lpstr>Aptos Display</vt:lpstr>
      <vt:lpstr>Arial</vt:lpstr>
      <vt:lpstr>Courier New</vt:lpstr>
      <vt:lpstr>Menlo</vt:lpstr>
      <vt:lpstr>Times New Roman</vt:lpstr>
      <vt:lpstr>Wingdings</vt:lpstr>
      <vt:lpstr>Office Theme</vt:lpstr>
      <vt:lpstr>PowerPoint Presentation</vt:lpstr>
      <vt:lpstr>Content</vt:lpstr>
      <vt:lpstr>Introduction to Problem</vt:lpstr>
      <vt:lpstr>Background research</vt:lpstr>
      <vt:lpstr>Overview</vt:lpstr>
      <vt:lpstr>Social Signal Processing Techniques</vt:lpstr>
      <vt:lpstr>Multimodal LLM Integration</vt:lpstr>
      <vt:lpstr>Mental Health Care System</vt:lpstr>
      <vt:lpstr>Use Cases and Applications</vt:lpstr>
      <vt:lpstr>System Design</vt:lpstr>
      <vt:lpstr>Texual analysis</vt:lpstr>
      <vt:lpstr>Stress Texual Analysis from audio</vt:lpstr>
      <vt:lpstr>Stress Texual Analysis from audio</vt:lpstr>
      <vt:lpstr>Stress Texual Analysis from audio</vt:lpstr>
      <vt:lpstr>Stress Texual Analysis from audio</vt:lpstr>
      <vt:lpstr>Stress Texual Analysis from audio</vt:lpstr>
      <vt:lpstr>Explanation of texual analysis (verbal signal)</vt:lpstr>
      <vt:lpstr>Explanation of Texual Analysis (verbal)</vt:lpstr>
      <vt:lpstr>Data collection</vt:lpstr>
      <vt:lpstr>Feature Extraction   MFCCs (Mel-Frequency Cepstral Coefficients)</vt:lpstr>
      <vt:lpstr>Stress analysis using waveform plot</vt:lpstr>
      <vt:lpstr>Stress analysis using spectogram plot</vt:lpstr>
      <vt:lpstr>Waveform and spectogram plot of “fear”</vt:lpstr>
      <vt:lpstr>Proposed LSTM model</vt:lpstr>
      <vt:lpstr>Compared to CNN model</vt:lpstr>
      <vt:lpstr>Interface for monitoring and logging stress levels</vt:lpstr>
      <vt:lpstr>Key elements </vt:lpstr>
      <vt:lpstr>Future consideration</vt:lpstr>
      <vt:lpstr>Conclusion</vt:lpstr>
      <vt:lpstr>References  </vt:lpstr>
      <vt:lpstr>PowerPoint Presentation</vt:lpstr>
      <vt:lpstr>PowerPoint Presentation</vt:lpstr>
      <vt:lpstr>Key elements </vt:lpstr>
      <vt:lpstr>Voice feature analysis method</vt:lpstr>
      <vt:lpstr>Some stress visualization technique</vt:lpstr>
      <vt:lpstr>Voice feature </vt:lpstr>
      <vt:lpstr>Stress radar(spider plot)</vt:lpstr>
      <vt:lpstr>Prosdy signal for stress visualization</vt:lpstr>
      <vt:lpstr>Example of workflow</vt:lpstr>
      <vt:lpstr>Stress elements</vt:lpstr>
      <vt:lpstr>Prosody and voice</vt:lpstr>
      <vt:lpstr>Pitch (Fundamental Frequency) 音高)  </vt:lpstr>
      <vt:lpstr> Speech Rate(発語速度）  </vt:lpstr>
      <vt:lpstr>Intensity (Loudness) </vt:lpstr>
      <vt:lpstr>Voice Jitter and Shimmer </vt:lpstr>
      <vt:lpstr>Pauses and Hesitations </vt:lpstr>
      <vt:lpstr>Formant Frequencies </vt:lpstr>
      <vt:lpstr>Future work </vt:lpstr>
      <vt:lpstr>Stress radar(spider plot)</vt:lpstr>
      <vt:lpstr>Future consideration</vt:lpstr>
      <vt:lpstr>PowerPoint Presentation</vt:lpstr>
      <vt:lpstr>Future Directions</vt:lpstr>
      <vt:lpstr>Texual Network</vt:lpstr>
      <vt:lpstr>PowerPoint Presentation</vt:lpstr>
      <vt:lpstr>Social Signal Processing Techniques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HOSSAIN Syeda Tanzina</dc:creator>
  <cp:lastModifiedBy>HOSSAIN Syeda Tanzina</cp:lastModifiedBy>
  <cp:revision>25</cp:revision>
  <dcterms:created xsi:type="dcterms:W3CDTF">2024-09-08T00:14:14Z</dcterms:created>
  <dcterms:modified xsi:type="dcterms:W3CDTF">2025-02-02T13:56:44Z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0x0101007F62726C962B754A9CC363FED5F08BE5</vt:lpwstr>
  </property>
</Properties>
</file>